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3810000" cy="5403850"/>
  <p:notesSz cx="3810000" cy="54038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tlef Röder" initials="DR" lastIdx="3" clrIdx="0">
    <p:extLst>
      <p:ext uri="{19B8F6BF-5375-455C-9EA6-DF929625EA0E}">
        <p15:presenceInfo xmlns:p15="http://schemas.microsoft.com/office/powerpoint/2012/main" userId="e1947cd89d686b3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8" d="100"/>
          <a:sy n="158" d="100"/>
        </p:scale>
        <p:origin x="3162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651000" cy="2714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2157413" y="0"/>
            <a:ext cx="1651000" cy="2714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2312B8-6CEF-4AA7-8EF0-974A9E77BD21}" type="datetimeFigureOut">
              <a:rPr lang="de-DE" smtClean="0"/>
              <a:t>05.03.2020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62063" y="676275"/>
            <a:ext cx="1285875" cy="1822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381000" y="2600325"/>
            <a:ext cx="3048000" cy="21288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5132388"/>
            <a:ext cx="1651000" cy="2714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2157413" y="5132388"/>
            <a:ext cx="1651000" cy="2714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03657-2E4E-4071-918F-8419221455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9736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86226" y="1675193"/>
            <a:ext cx="3243897" cy="11348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72452" y="3026156"/>
            <a:ext cx="2671445" cy="1350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810BC-7F02-45E8-9F1F-230FD3C2798F}" type="datetime1">
              <a:rPr lang="en-US" smtClean="0"/>
              <a:t>3/5/2020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FEA8C-1467-46C0-AFD3-413E7CCCCCC4}" type="datetime1">
              <a:rPr lang="en-US" smtClean="0"/>
              <a:t>3/5/2020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90817" y="1242885"/>
            <a:ext cx="1660112" cy="35665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965420" y="1242885"/>
            <a:ext cx="1660112" cy="35665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B3D05-B32D-48A1-B399-A44C9A5FFE04}" type="datetime1">
              <a:rPr lang="en-US" smtClean="0"/>
              <a:t>3/5/2020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3A5FF-5EC1-4E7F-855E-23CE4F4D7BD1}" type="datetime1">
              <a:rPr lang="en-US" smtClean="0"/>
              <a:t>3/5/2020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57E3E-17DD-4705-97C4-A0741195A1EF}" type="datetime1">
              <a:rPr lang="en-US" smtClean="0"/>
              <a:t>3/5/2020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0817" y="216154"/>
            <a:ext cx="3434715" cy="8646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0817" y="1242885"/>
            <a:ext cx="3434715" cy="35665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97559" y="5025580"/>
            <a:ext cx="1221232" cy="2701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90817" y="5025580"/>
            <a:ext cx="877760" cy="2701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AE50A-9395-4C98-A99F-56505E834E9E}" type="datetime1">
              <a:rPr lang="en-US" smtClean="0"/>
              <a:t>3/5/2020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747772" y="5025580"/>
            <a:ext cx="877760" cy="2701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-55674"/>
            <a:ext cx="3815994" cy="9765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816470" y="241185"/>
            <a:ext cx="753110" cy="49657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 marR="5080" indent="10795">
              <a:lnSpc>
                <a:spcPct val="79700"/>
              </a:lnSpc>
              <a:spcBef>
                <a:spcPts val="409"/>
              </a:spcBef>
            </a:pPr>
            <a:r>
              <a:rPr sz="1150" i="1" spc="10" dirty="0">
                <a:solidFill>
                  <a:srgbClr val="CF0030"/>
                </a:solidFill>
                <a:latin typeface="Times New Roman"/>
                <a:cs typeface="Times New Roman"/>
              </a:rPr>
              <a:t>Pf</a:t>
            </a:r>
            <a:r>
              <a:rPr sz="1150" i="1" spc="10" dirty="0">
                <a:latin typeface="Times New Roman"/>
                <a:cs typeface="Times New Roman"/>
              </a:rPr>
              <a:t>älzer  </a:t>
            </a:r>
            <a:r>
              <a:rPr sz="1200" spc="10" dirty="0">
                <a:solidFill>
                  <a:srgbClr val="CF0030"/>
                </a:solidFill>
                <a:latin typeface="Georgia"/>
                <a:cs typeface="Georgia"/>
              </a:rPr>
              <a:t>H</a:t>
            </a:r>
            <a:r>
              <a:rPr sz="1200" spc="130" dirty="0">
                <a:latin typeface="Georgia"/>
                <a:cs typeface="Georgia"/>
              </a:rPr>
              <a:t>a</a:t>
            </a:r>
            <a:r>
              <a:rPr sz="1200" spc="110" dirty="0">
                <a:latin typeface="Georgia"/>
                <a:cs typeface="Georgia"/>
              </a:rPr>
              <a:t>n</a:t>
            </a:r>
            <a:r>
              <a:rPr sz="1200" spc="105" dirty="0">
                <a:latin typeface="Georgia"/>
                <a:cs typeface="Georgia"/>
              </a:rPr>
              <a:t>d</a:t>
            </a:r>
            <a:r>
              <a:rPr sz="1200" spc="110" dirty="0">
                <a:latin typeface="Georgia"/>
                <a:cs typeface="Georgia"/>
              </a:rPr>
              <a:t>b</a:t>
            </a:r>
            <a:r>
              <a:rPr sz="1200" spc="130" dirty="0">
                <a:latin typeface="Georgia"/>
                <a:cs typeface="Georgia"/>
              </a:rPr>
              <a:t>a</a:t>
            </a:r>
            <a:r>
              <a:rPr sz="1200" spc="45" dirty="0">
                <a:latin typeface="Georgia"/>
                <a:cs typeface="Georgia"/>
              </a:rPr>
              <a:t>l</a:t>
            </a:r>
            <a:r>
              <a:rPr sz="1200" spc="55" dirty="0">
                <a:latin typeface="Georgia"/>
                <a:cs typeface="Georgia"/>
              </a:rPr>
              <a:t>l  </a:t>
            </a:r>
            <a:r>
              <a:rPr sz="1200" spc="110" dirty="0">
                <a:solidFill>
                  <a:srgbClr val="CF0030"/>
                </a:solidFill>
                <a:latin typeface="Georgia"/>
                <a:cs typeface="Georgia"/>
              </a:rPr>
              <a:t>V</a:t>
            </a:r>
            <a:r>
              <a:rPr sz="1200" spc="110" dirty="0">
                <a:latin typeface="Georgia"/>
                <a:cs typeface="Georgia"/>
              </a:rPr>
              <a:t>erband</a:t>
            </a:r>
            <a:endParaRPr sz="1200" dirty="0">
              <a:latin typeface="Georgia"/>
              <a:cs typeface="Georgi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33502" y="310387"/>
            <a:ext cx="535940" cy="388620"/>
          </a:xfrm>
          <a:custGeom>
            <a:avLst/>
            <a:gdLst/>
            <a:ahLst/>
            <a:cxnLst/>
            <a:rect l="l" t="t" r="r" b="b"/>
            <a:pathLst>
              <a:path w="535940" h="388620">
                <a:moveTo>
                  <a:pt x="535774" y="0"/>
                </a:moveTo>
                <a:lnTo>
                  <a:pt x="0" y="0"/>
                </a:lnTo>
                <a:lnTo>
                  <a:pt x="0" y="388429"/>
                </a:lnTo>
                <a:lnTo>
                  <a:pt x="535774" y="388429"/>
                </a:lnTo>
                <a:lnTo>
                  <a:pt x="535774" y="0"/>
                </a:lnTo>
                <a:close/>
              </a:path>
            </a:pathLst>
          </a:custGeom>
          <a:solidFill>
            <a:srgbClr val="CF9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3946" y="216903"/>
            <a:ext cx="455930" cy="167005"/>
          </a:xfrm>
          <a:custGeom>
            <a:avLst/>
            <a:gdLst/>
            <a:ahLst/>
            <a:cxnLst/>
            <a:rect l="l" t="t" r="r" b="b"/>
            <a:pathLst>
              <a:path w="455930" h="167004">
                <a:moveTo>
                  <a:pt x="440385" y="0"/>
                </a:moveTo>
                <a:lnTo>
                  <a:pt x="0" y="95148"/>
                </a:lnTo>
                <a:lnTo>
                  <a:pt x="15303" y="166865"/>
                </a:lnTo>
                <a:lnTo>
                  <a:pt x="455701" y="71716"/>
                </a:lnTo>
                <a:lnTo>
                  <a:pt x="440385" y="0"/>
                </a:lnTo>
                <a:close/>
              </a:path>
            </a:pathLst>
          </a:custGeom>
          <a:solidFill>
            <a:srgbClr val="CF00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0962" y="297560"/>
            <a:ext cx="174625" cy="435609"/>
          </a:xfrm>
          <a:custGeom>
            <a:avLst/>
            <a:gdLst/>
            <a:ahLst/>
            <a:cxnLst/>
            <a:rect l="l" t="t" r="r" b="b"/>
            <a:pathLst>
              <a:path w="174625" h="435609">
                <a:moveTo>
                  <a:pt x="76542" y="0"/>
                </a:moveTo>
                <a:lnTo>
                  <a:pt x="0" y="13601"/>
                </a:lnTo>
                <a:lnTo>
                  <a:pt x="97866" y="435610"/>
                </a:lnTo>
                <a:lnTo>
                  <a:pt x="174409" y="422008"/>
                </a:lnTo>
                <a:lnTo>
                  <a:pt x="76542" y="0"/>
                </a:lnTo>
                <a:close/>
              </a:path>
            </a:pathLst>
          </a:custGeom>
          <a:solidFill>
            <a:srgbClr val="CF00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20141" y="519106"/>
            <a:ext cx="387350" cy="225425"/>
          </a:xfrm>
          <a:custGeom>
            <a:avLst/>
            <a:gdLst/>
            <a:ahLst/>
            <a:cxnLst/>
            <a:rect l="l" t="t" r="r" b="b"/>
            <a:pathLst>
              <a:path w="387350" h="225425">
                <a:moveTo>
                  <a:pt x="122038" y="0"/>
                </a:moveTo>
                <a:lnTo>
                  <a:pt x="57276" y="24740"/>
                </a:lnTo>
                <a:lnTo>
                  <a:pt x="8256" y="82204"/>
                </a:lnTo>
                <a:lnTo>
                  <a:pt x="0" y="122532"/>
                </a:lnTo>
                <a:lnTo>
                  <a:pt x="8097" y="170229"/>
                </a:lnTo>
                <a:lnTo>
                  <a:pt x="36690" y="225024"/>
                </a:lnTo>
                <a:lnTo>
                  <a:pt x="96608" y="185642"/>
                </a:lnTo>
                <a:lnTo>
                  <a:pt x="82382" y="161953"/>
                </a:lnTo>
                <a:lnTo>
                  <a:pt x="71248" y="132087"/>
                </a:lnTo>
                <a:lnTo>
                  <a:pt x="77718" y="101301"/>
                </a:lnTo>
                <a:lnTo>
                  <a:pt x="116306" y="74847"/>
                </a:lnTo>
                <a:lnTo>
                  <a:pt x="145609" y="73502"/>
                </a:lnTo>
                <a:lnTo>
                  <a:pt x="356617" y="73502"/>
                </a:lnTo>
                <a:lnTo>
                  <a:pt x="380807" y="44900"/>
                </a:lnTo>
                <a:lnTo>
                  <a:pt x="276190" y="44900"/>
                </a:lnTo>
                <a:lnTo>
                  <a:pt x="249049" y="39211"/>
                </a:lnTo>
                <a:lnTo>
                  <a:pt x="185996" y="9766"/>
                </a:lnTo>
                <a:lnTo>
                  <a:pt x="149974" y="577"/>
                </a:lnTo>
                <a:lnTo>
                  <a:pt x="122038" y="0"/>
                </a:lnTo>
                <a:close/>
              </a:path>
              <a:path w="387350" h="225425">
                <a:moveTo>
                  <a:pt x="356617" y="73502"/>
                </a:moveTo>
                <a:lnTo>
                  <a:pt x="145609" y="73502"/>
                </a:lnTo>
                <a:lnTo>
                  <a:pt x="173462" y="80787"/>
                </a:lnTo>
                <a:lnTo>
                  <a:pt x="200569" y="92703"/>
                </a:lnTo>
                <a:lnTo>
                  <a:pt x="227639" y="105248"/>
                </a:lnTo>
                <a:lnTo>
                  <a:pt x="255377" y="114423"/>
                </a:lnTo>
                <a:lnTo>
                  <a:pt x="284489" y="116228"/>
                </a:lnTo>
                <a:lnTo>
                  <a:pt x="315681" y="106663"/>
                </a:lnTo>
                <a:lnTo>
                  <a:pt x="349661" y="81727"/>
                </a:lnTo>
                <a:lnTo>
                  <a:pt x="356617" y="73502"/>
                </a:lnTo>
                <a:close/>
              </a:path>
              <a:path w="387350" h="225425">
                <a:moveTo>
                  <a:pt x="321970" y="1797"/>
                </a:moveTo>
                <a:lnTo>
                  <a:pt x="300479" y="34857"/>
                </a:lnTo>
                <a:lnTo>
                  <a:pt x="276190" y="44900"/>
                </a:lnTo>
                <a:lnTo>
                  <a:pt x="380807" y="44900"/>
                </a:lnTo>
                <a:lnTo>
                  <a:pt x="387133" y="37420"/>
                </a:lnTo>
                <a:lnTo>
                  <a:pt x="321970" y="179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0806" y="355130"/>
            <a:ext cx="403860" cy="154940"/>
          </a:xfrm>
          <a:custGeom>
            <a:avLst/>
            <a:gdLst/>
            <a:ahLst/>
            <a:cxnLst/>
            <a:rect l="l" t="t" r="r" b="b"/>
            <a:pathLst>
              <a:path w="403859" h="154940">
                <a:moveTo>
                  <a:pt x="75730" y="15747"/>
                </a:moveTo>
                <a:lnTo>
                  <a:pt x="0" y="42443"/>
                </a:lnTo>
                <a:lnTo>
                  <a:pt x="36330" y="92612"/>
                </a:lnTo>
                <a:lnTo>
                  <a:pt x="73373" y="126461"/>
                </a:lnTo>
                <a:lnTo>
                  <a:pt x="110627" y="146282"/>
                </a:lnTo>
                <a:lnTo>
                  <a:pt x="147589" y="154365"/>
                </a:lnTo>
                <a:lnTo>
                  <a:pt x="183756" y="153002"/>
                </a:lnTo>
                <a:lnTo>
                  <a:pt x="218626" y="144484"/>
                </a:lnTo>
                <a:lnTo>
                  <a:pt x="251697" y="131102"/>
                </a:lnTo>
                <a:lnTo>
                  <a:pt x="282466" y="115147"/>
                </a:lnTo>
                <a:lnTo>
                  <a:pt x="335089" y="84683"/>
                </a:lnTo>
                <a:lnTo>
                  <a:pt x="344790" y="79829"/>
                </a:lnTo>
                <a:lnTo>
                  <a:pt x="345742" y="79507"/>
                </a:lnTo>
                <a:lnTo>
                  <a:pt x="162112" y="79507"/>
                </a:lnTo>
                <a:lnTo>
                  <a:pt x="134305" y="71066"/>
                </a:lnTo>
                <a:lnTo>
                  <a:pt x="105576" y="50607"/>
                </a:lnTo>
                <a:lnTo>
                  <a:pt x="75730" y="15747"/>
                </a:lnTo>
                <a:close/>
              </a:path>
              <a:path w="403859" h="154940">
                <a:moveTo>
                  <a:pt x="374992" y="0"/>
                </a:moveTo>
                <a:lnTo>
                  <a:pt x="347480" y="2014"/>
                </a:lnTo>
                <a:lnTo>
                  <a:pt x="320619" y="11054"/>
                </a:lnTo>
                <a:lnTo>
                  <a:pt x="294212" y="24738"/>
                </a:lnTo>
                <a:lnTo>
                  <a:pt x="241974" y="56517"/>
                </a:lnTo>
                <a:lnTo>
                  <a:pt x="215751" y="69852"/>
                </a:lnTo>
                <a:lnTo>
                  <a:pt x="189196" y="78308"/>
                </a:lnTo>
                <a:lnTo>
                  <a:pt x="162112" y="79507"/>
                </a:lnTo>
                <a:lnTo>
                  <a:pt x="345742" y="79507"/>
                </a:lnTo>
                <a:lnTo>
                  <a:pt x="352629" y="77179"/>
                </a:lnTo>
                <a:lnTo>
                  <a:pt x="361405" y="75683"/>
                </a:lnTo>
                <a:lnTo>
                  <a:pt x="373913" y="74294"/>
                </a:lnTo>
                <a:lnTo>
                  <a:pt x="403352" y="7391"/>
                </a:lnTo>
                <a:lnTo>
                  <a:pt x="37499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84898" y="276021"/>
            <a:ext cx="116903" cy="1168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15531" y="244893"/>
            <a:ext cx="116078" cy="11607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6" y="4265118"/>
            <a:ext cx="3815994" cy="11336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0" y="4265362"/>
            <a:ext cx="3816350" cy="417195"/>
          </a:xfrm>
          <a:custGeom>
            <a:avLst/>
            <a:gdLst/>
            <a:ahLst/>
            <a:cxnLst/>
            <a:rect l="l" t="t" r="r" b="b"/>
            <a:pathLst>
              <a:path w="3816350" h="417195">
                <a:moveTo>
                  <a:pt x="0" y="329665"/>
                </a:moveTo>
                <a:lnTo>
                  <a:pt x="91666" y="340843"/>
                </a:lnTo>
                <a:lnTo>
                  <a:pt x="150305" y="347605"/>
                </a:lnTo>
                <a:lnTo>
                  <a:pt x="208676" y="354048"/>
                </a:lnTo>
                <a:lnTo>
                  <a:pt x="266781" y="360174"/>
                </a:lnTo>
                <a:lnTo>
                  <a:pt x="324618" y="365981"/>
                </a:lnTo>
                <a:lnTo>
                  <a:pt x="382190" y="371472"/>
                </a:lnTo>
                <a:lnTo>
                  <a:pt x="439496" y="376647"/>
                </a:lnTo>
                <a:lnTo>
                  <a:pt x="496538" y="381507"/>
                </a:lnTo>
                <a:lnTo>
                  <a:pt x="553316" y="386052"/>
                </a:lnTo>
                <a:lnTo>
                  <a:pt x="609830" y="390284"/>
                </a:lnTo>
                <a:lnTo>
                  <a:pt x="666082" y="394202"/>
                </a:lnTo>
                <a:lnTo>
                  <a:pt x="722071" y="397808"/>
                </a:lnTo>
                <a:lnTo>
                  <a:pt x="777798" y="401102"/>
                </a:lnTo>
                <a:lnTo>
                  <a:pt x="833264" y="404085"/>
                </a:lnTo>
                <a:lnTo>
                  <a:pt x="888470" y="406758"/>
                </a:lnTo>
                <a:lnTo>
                  <a:pt x="943416" y="409121"/>
                </a:lnTo>
                <a:lnTo>
                  <a:pt x="998102" y="411175"/>
                </a:lnTo>
                <a:lnTo>
                  <a:pt x="1052530" y="412921"/>
                </a:lnTo>
                <a:lnTo>
                  <a:pt x="1106699" y="414360"/>
                </a:lnTo>
                <a:lnTo>
                  <a:pt x="1160611" y="415492"/>
                </a:lnTo>
                <a:lnTo>
                  <a:pt x="1214266" y="416318"/>
                </a:lnTo>
                <a:lnTo>
                  <a:pt x="1267664" y="416838"/>
                </a:lnTo>
                <a:lnTo>
                  <a:pt x="1320807" y="417053"/>
                </a:lnTo>
                <a:lnTo>
                  <a:pt x="1373695" y="416965"/>
                </a:lnTo>
                <a:lnTo>
                  <a:pt x="1426328" y="416574"/>
                </a:lnTo>
                <a:lnTo>
                  <a:pt x="1478707" y="415879"/>
                </a:lnTo>
                <a:lnTo>
                  <a:pt x="1530832" y="414883"/>
                </a:lnTo>
                <a:lnTo>
                  <a:pt x="1582705" y="413586"/>
                </a:lnTo>
                <a:lnTo>
                  <a:pt x="1634325" y="411989"/>
                </a:lnTo>
                <a:lnTo>
                  <a:pt x="1685694" y="410091"/>
                </a:lnTo>
                <a:lnTo>
                  <a:pt x="1736812" y="407895"/>
                </a:lnTo>
                <a:lnTo>
                  <a:pt x="1787679" y="405400"/>
                </a:lnTo>
                <a:lnTo>
                  <a:pt x="1838296" y="402608"/>
                </a:lnTo>
                <a:lnTo>
                  <a:pt x="1888664" y="399519"/>
                </a:lnTo>
                <a:lnTo>
                  <a:pt x="1938784" y="396133"/>
                </a:lnTo>
                <a:lnTo>
                  <a:pt x="1988655" y="392453"/>
                </a:lnTo>
                <a:lnTo>
                  <a:pt x="2038279" y="388477"/>
                </a:lnTo>
                <a:lnTo>
                  <a:pt x="2087656" y="384207"/>
                </a:lnTo>
                <a:lnTo>
                  <a:pt x="2136786" y="379644"/>
                </a:lnTo>
                <a:lnTo>
                  <a:pt x="2185671" y="374788"/>
                </a:lnTo>
                <a:lnTo>
                  <a:pt x="2234311" y="369640"/>
                </a:lnTo>
                <a:lnTo>
                  <a:pt x="2282706" y="364201"/>
                </a:lnTo>
                <a:lnTo>
                  <a:pt x="2330857" y="358471"/>
                </a:lnTo>
                <a:lnTo>
                  <a:pt x="2378765" y="352452"/>
                </a:lnTo>
                <a:lnTo>
                  <a:pt x="2426430" y="346143"/>
                </a:lnTo>
                <a:lnTo>
                  <a:pt x="2473853" y="339546"/>
                </a:lnTo>
                <a:lnTo>
                  <a:pt x="2521035" y="332661"/>
                </a:lnTo>
                <a:lnTo>
                  <a:pt x="2567975" y="325489"/>
                </a:lnTo>
                <a:lnTo>
                  <a:pt x="2614675" y="318031"/>
                </a:lnTo>
                <a:lnTo>
                  <a:pt x="2661135" y="310287"/>
                </a:lnTo>
                <a:lnTo>
                  <a:pt x="2707356" y="302258"/>
                </a:lnTo>
                <a:lnTo>
                  <a:pt x="2753339" y="293945"/>
                </a:lnTo>
                <a:lnTo>
                  <a:pt x="2799083" y="285348"/>
                </a:lnTo>
                <a:lnTo>
                  <a:pt x="2844590" y="276469"/>
                </a:lnTo>
                <a:lnTo>
                  <a:pt x="2889860" y="267308"/>
                </a:lnTo>
                <a:lnTo>
                  <a:pt x="2934894" y="257865"/>
                </a:lnTo>
                <a:lnTo>
                  <a:pt x="2979692" y="248141"/>
                </a:lnTo>
                <a:lnTo>
                  <a:pt x="3024255" y="238138"/>
                </a:lnTo>
                <a:lnTo>
                  <a:pt x="3068584" y="227855"/>
                </a:lnTo>
                <a:lnTo>
                  <a:pt x="3112679" y="217293"/>
                </a:lnTo>
                <a:lnTo>
                  <a:pt x="3156540" y="206454"/>
                </a:lnTo>
                <a:lnTo>
                  <a:pt x="3200169" y="195338"/>
                </a:lnTo>
                <a:lnTo>
                  <a:pt x="3243566" y="183945"/>
                </a:lnTo>
                <a:lnTo>
                  <a:pt x="3286731" y="172276"/>
                </a:lnTo>
                <a:lnTo>
                  <a:pt x="3329665" y="160332"/>
                </a:lnTo>
                <a:lnTo>
                  <a:pt x="3372369" y="148114"/>
                </a:lnTo>
                <a:lnTo>
                  <a:pt x="3414844" y="135623"/>
                </a:lnTo>
                <a:lnTo>
                  <a:pt x="3457089" y="122858"/>
                </a:lnTo>
                <a:lnTo>
                  <a:pt x="3499105" y="109821"/>
                </a:lnTo>
                <a:lnTo>
                  <a:pt x="3540894" y="96513"/>
                </a:lnTo>
                <a:lnTo>
                  <a:pt x="3582455" y="82934"/>
                </a:lnTo>
                <a:lnTo>
                  <a:pt x="3623790" y="69085"/>
                </a:lnTo>
                <a:lnTo>
                  <a:pt x="3664898" y="54966"/>
                </a:lnTo>
                <a:lnTo>
                  <a:pt x="3705781" y="40579"/>
                </a:lnTo>
                <a:lnTo>
                  <a:pt x="3746438" y="25923"/>
                </a:lnTo>
                <a:lnTo>
                  <a:pt x="3786872" y="11000"/>
                </a:lnTo>
                <a:lnTo>
                  <a:pt x="3815994" y="0"/>
                </a:lnTo>
              </a:path>
            </a:pathLst>
          </a:custGeom>
          <a:ln w="25397">
            <a:solidFill>
              <a:srgbClr val="E31F2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362200" y="4939843"/>
            <a:ext cx="125398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e-DE" sz="1500" dirty="0">
                <a:latin typeface="Arial"/>
                <a:cs typeface="Arial"/>
              </a:rPr>
              <a:t>www.pfhv.de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E26DBB2D-6BFD-4F2B-BF0A-6B245E7E4A4E}"/>
              </a:ext>
            </a:extLst>
          </p:cNvPr>
          <p:cNvSpPr/>
          <p:nvPr/>
        </p:nvSpPr>
        <p:spPr>
          <a:xfrm rot="775685">
            <a:off x="2354528" y="76262"/>
            <a:ext cx="1376844" cy="673356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>
                <a:solidFill>
                  <a:srgbClr val="FFC000"/>
                </a:solidFill>
                <a:highlight>
                  <a:srgbClr val="0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Talentsichtung</a:t>
            </a:r>
          </a:p>
          <a:p>
            <a:pPr algn="ctr"/>
            <a:r>
              <a:rPr lang="de-DE" sz="800" dirty="0">
                <a:solidFill>
                  <a:srgbClr val="FFC000"/>
                </a:solidFill>
                <a:highlight>
                  <a:srgbClr val="0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Im Pfälzer Handballverband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4E213CD2-E36C-4CF2-930B-8EC0714E55DC}"/>
              </a:ext>
            </a:extLst>
          </p:cNvPr>
          <p:cNvSpPr/>
          <p:nvPr/>
        </p:nvSpPr>
        <p:spPr>
          <a:xfrm>
            <a:off x="96754" y="4768165"/>
            <a:ext cx="2065281" cy="51482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+mj-lt"/>
              </a:rPr>
              <a:t>TALENTSICHTUNG im </a:t>
            </a:r>
            <a:r>
              <a:rPr lang="de-DE">
                <a:solidFill>
                  <a:schemeClr val="tx1"/>
                </a:solidFill>
                <a:latin typeface="+mj-lt"/>
              </a:rPr>
              <a:t>PfHV</a:t>
            </a:r>
            <a:endParaRPr lang="de-DE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C0065F17-CDEF-4E4B-B467-F1C99F02E7FC}"/>
              </a:ext>
            </a:extLst>
          </p:cNvPr>
          <p:cNvSpPr txBox="1"/>
          <p:nvPr/>
        </p:nvSpPr>
        <p:spPr>
          <a:xfrm rot="20568802">
            <a:off x="2982989" y="4214561"/>
            <a:ext cx="9348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Stand: 01.01.2020</a:t>
            </a:r>
          </a:p>
        </p:txBody>
      </p:sp>
      <p:sp>
        <p:nvSpPr>
          <p:cNvPr id="24" name="Foliennummernplatzhalter 23">
            <a:extLst>
              <a:ext uri="{FF2B5EF4-FFF2-40B4-BE49-F238E27FC236}">
                <a16:creationId xmlns:a16="http://schemas.microsoft.com/office/drawing/2014/main" id="{FEA50CD6-977D-409B-9FE1-F5C423B8461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t>1</a:t>
            </a:fld>
            <a:endParaRPr lang="de-DE"/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8CD64F87-EB78-47E6-BE3C-728588C1EF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2" y="1492593"/>
            <a:ext cx="3552838" cy="220056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5994" y="0"/>
            <a:ext cx="3815994" cy="8744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62900" y="235229"/>
            <a:ext cx="653415" cy="432434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indent="8890">
              <a:lnSpc>
                <a:spcPct val="82200"/>
              </a:lnSpc>
              <a:spcBef>
                <a:spcPts val="335"/>
              </a:spcBef>
            </a:pPr>
            <a:r>
              <a:rPr sz="1000" i="1" spc="5" dirty="0">
                <a:solidFill>
                  <a:srgbClr val="CF0030"/>
                </a:solidFill>
                <a:latin typeface="Times New Roman"/>
                <a:cs typeface="Times New Roman"/>
              </a:rPr>
              <a:t>Pf</a:t>
            </a:r>
            <a:r>
              <a:rPr sz="1000" i="1" spc="5" dirty="0">
                <a:latin typeface="Times New Roman"/>
                <a:cs typeface="Times New Roman"/>
              </a:rPr>
              <a:t>älzer  </a:t>
            </a:r>
            <a:r>
              <a:rPr sz="1000" spc="40" dirty="0">
                <a:solidFill>
                  <a:srgbClr val="CF0030"/>
                </a:solidFill>
                <a:latin typeface="Georgia"/>
                <a:cs typeface="Georgia"/>
              </a:rPr>
              <a:t>H</a:t>
            </a:r>
            <a:r>
              <a:rPr sz="1000" spc="130" dirty="0">
                <a:latin typeface="Georgia"/>
                <a:cs typeface="Georgia"/>
              </a:rPr>
              <a:t>a</a:t>
            </a:r>
            <a:r>
              <a:rPr sz="1000" spc="120" dirty="0">
                <a:latin typeface="Georgia"/>
                <a:cs typeface="Georgia"/>
              </a:rPr>
              <a:t>n</a:t>
            </a:r>
            <a:r>
              <a:rPr sz="1000" spc="110" dirty="0">
                <a:latin typeface="Georgia"/>
                <a:cs typeface="Georgia"/>
              </a:rPr>
              <a:t>d</a:t>
            </a:r>
            <a:r>
              <a:rPr sz="1000" spc="114" dirty="0">
                <a:latin typeface="Georgia"/>
                <a:cs typeface="Georgia"/>
              </a:rPr>
              <a:t>b</a:t>
            </a:r>
            <a:r>
              <a:rPr sz="1000" spc="130" dirty="0">
                <a:latin typeface="Georgia"/>
                <a:cs typeface="Georgia"/>
              </a:rPr>
              <a:t>a</a:t>
            </a:r>
            <a:r>
              <a:rPr sz="1000" spc="50" dirty="0">
                <a:latin typeface="Georgia"/>
                <a:cs typeface="Georgia"/>
              </a:rPr>
              <a:t>l</a:t>
            </a:r>
            <a:r>
              <a:rPr sz="1000" spc="55" dirty="0">
                <a:latin typeface="Georgia"/>
                <a:cs typeface="Georgia"/>
              </a:rPr>
              <a:t>l  </a:t>
            </a:r>
            <a:r>
              <a:rPr sz="1000" spc="110" dirty="0">
                <a:solidFill>
                  <a:srgbClr val="CF0030"/>
                </a:solidFill>
                <a:latin typeface="Georgia"/>
                <a:cs typeface="Georgia"/>
              </a:rPr>
              <a:t>V</a:t>
            </a:r>
            <a:r>
              <a:rPr sz="1000" spc="110" dirty="0">
                <a:latin typeface="Georgia"/>
                <a:cs typeface="Georgia"/>
              </a:rPr>
              <a:t>erband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61365" y="296697"/>
            <a:ext cx="462915" cy="335915"/>
          </a:xfrm>
          <a:custGeom>
            <a:avLst/>
            <a:gdLst/>
            <a:ahLst/>
            <a:cxnLst/>
            <a:rect l="l" t="t" r="r" b="b"/>
            <a:pathLst>
              <a:path w="462915" h="335915">
                <a:moveTo>
                  <a:pt x="462530" y="0"/>
                </a:moveTo>
                <a:lnTo>
                  <a:pt x="0" y="0"/>
                </a:lnTo>
                <a:lnTo>
                  <a:pt x="0" y="335343"/>
                </a:lnTo>
                <a:lnTo>
                  <a:pt x="462530" y="335343"/>
                </a:lnTo>
                <a:lnTo>
                  <a:pt x="462530" y="0"/>
                </a:lnTo>
                <a:close/>
              </a:path>
            </a:pathLst>
          </a:custGeom>
          <a:solidFill>
            <a:srgbClr val="CF9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8579" y="216001"/>
            <a:ext cx="393700" cy="144145"/>
          </a:xfrm>
          <a:custGeom>
            <a:avLst/>
            <a:gdLst/>
            <a:ahLst/>
            <a:cxnLst/>
            <a:rect l="l" t="t" r="r" b="b"/>
            <a:pathLst>
              <a:path w="393700" h="144145">
                <a:moveTo>
                  <a:pt x="380187" y="0"/>
                </a:moveTo>
                <a:lnTo>
                  <a:pt x="0" y="82143"/>
                </a:lnTo>
                <a:lnTo>
                  <a:pt x="13207" y="144056"/>
                </a:lnTo>
                <a:lnTo>
                  <a:pt x="393395" y="61912"/>
                </a:lnTo>
                <a:lnTo>
                  <a:pt x="380187" y="0"/>
                </a:lnTo>
                <a:close/>
              </a:path>
            </a:pathLst>
          </a:custGeom>
          <a:solidFill>
            <a:srgbClr val="CF00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6001" y="285635"/>
            <a:ext cx="151130" cy="376555"/>
          </a:xfrm>
          <a:custGeom>
            <a:avLst/>
            <a:gdLst/>
            <a:ahLst/>
            <a:cxnLst/>
            <a:rect l="l" t="t" r="r" b="b"/>
            <a:pathLst>
              <a:path w="151129" h="376555">
                <a:moveTo>
                  <a:pt x="66078" y="0"/>
                </a:moveTo>
                <a:lnTo>
                  <a:pt x="0" y="11747"/>
                </a:lnTo>
                <a:lnTo>
                  <a:pt x="84480" y="376059"/>
                </a:lnTo>
                <a:lnTo>
                  <a:pt x="150571" y="364312"/>
                </a:lnTo>
                <a:lnTo>
                  <a:pt x="66078" y="0"/>
                </a:lnTo>
                <a:close/>
              </a:path>
            </a:pathLst>
          </a:custGeom>
          <a:solidFill>
            <a:srgbClr val="CF00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3238" y="477392"/>
            <a:ext cx="334010" cy="194310"/>
          </a:xfrm>
          <a:custGeom>
            <a:avLst/>
            <a:gdLst/>
            <a:ahLst/>
            <a:cxnLst/>
            <a:rect l="l" t="t" r="r" b="b"/>
            <a:pathLst>
              <a:path w="334009" h="194309">
                <a:moveTo>
                  <a:pt x="128716" y="0"/>
                </a:moveTo>
                <a:lnTo>
                  <a:pt x="68583" y="9888"/>
                </a:lnTo>
                <a:lnTo>
                  <a:pt x="12866" y="57550"/>
                </a:lnTo>
                <a:lnTo>
                  <a:pt x="0" y="94674"/>
                </a:lnTo>
                <a:lnTo>
                  <a:pt x="4241" y="140195"/>
                </a:lnTo>
                <a:lnTo>
                  <a:pt x="30926" y="193763"/>
                </a:lnTo>
                <a:lnTo>
                  <a:pt x="82640" y="159753"/>
                </a:lnTo>
                <a:lnTo>
                  <a:pt x="70365" y="139306"/>
                </a:lnTo>
                <a:lnTo>
                  <a:pt x="60753" y="113526"/>
                </a:lnTo>
                <a:lnTo>
                  <a:pt x="66336" y="86949"/>
                </a:lnTo>
                <a:lnTo>
                  <a:pt x="99645" y="64109"/>
                </a:lnTo>
                <a:lnTo>
                  <a:pt x="128009" y="63398"/>
                </a:lnTo>
                <a:lnTo>
                  <a:pt x="306102" y="63398"/>
                </a:lnTo>
                <a:lnTo>
                  <a:pt x="328454" y="37575"/>
                </a:lnTo>
                <a:lnTo>
                  <a:pt x="228600" y="37575"/>
                </a:lnTo>
                <a:lnTo>
                  <a:pt x="198983" y="26499"/>
                </a:lnTo>
                <a:lnTo>
                  <a:pt x="165715" y="10352"/>
                </a:lnTo>
                <a:lnTo>
                  <a:pt x="128716" y="0"/>
                </a:lnTo>
                <a:close/>
              </a:path>
              <a:path w="334009" h="194309">
                <a:moveTo>
                  <a:pt x="306102" y="63398"/>
                </a:moveTo>
                <a:lnTo>
                  <a:pt x="128009" y="63398"/>
                </a:lnTo>
                <a:lnTo>
                  <a:pt x="154883" y="71570"/>
                </a:lnTo>
                <a:lnTo>
                  <a:pt x="181134" y="83707"/>
                </a:lnTo>
                <a:lnTo>
                  <a:pt x="207631" y="94894"/>
                </a:lnTo>
                <a:lnTo>
                  <a:pt x="235243" y="100213"/>
                </a:lnTo>
                <a:lnTo>
                  <a:pt x="264838" y="94749"/>
                </a:lnTo>
                <a:lnTo>
                  <a:pt x="297285" y="73583"/>
                </a:lnTo>
                <a:lnTo>
                  <a:pt x="306102" y="63398"/>
                </a:lnTo>
                <a:close/>
              </a:path>
              <a:path w="334009" h="194309">
                <a:moveTo>
                  <a:pt x="277199" y="1054"/>
                </a:moveTo>
                <a:lnTo>
                  <a:pt x="254645" y="32715"/>
                </a:lnTo>
                <a:lnTo>
                  <a:pt x="228600" y="37575"/>
                </a:lnTo>
                <a:lnTo>
                  <a:pt x="328454" y="37575"/>
                </a:lnTo>
                <a:lnTo>
                  <a:pt x="333452" y="31800"/>
                </a:lnTo>
                <a:lnTo>
                  <a:pt x="277199" y="10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71259" y="335099"/>
            <a:ext cx="348615" cy="132715"/>
          </a:xfrm>
          <a:custGeom>
            <a:avLst/>
            <a:gdLst/>
            <a:ahLst/>
            <a:cxnLst/>
            <a:rect l="l" t="t" r="r" b="b"/>
            <a:pathLst>
              <a:path w="348615" h="132715">
                <a:moveTo>
                  <a:pt x="65379" y="13820"/>
                </a:moveTo>
                <a:lnTo>
                  <a:pt x="0" y="36883"/>
                </a:lnTo>
                <a:lnTo>
                  <a:pt x="39316" y="88740"/>
                </a:lnTo>
                <a:lnTo>
                  <a:pt x="79425" y="119356"/>
                </a:lnTo>
                <a:lnTo>
                  <a:pt x="119480" y="132594"/>
                </a:lnTo>
                <a:lnTo>
                  <a:pt x="158633" y="132319"/>
                </a:lnTo>
                <a:lnTo>
                  <a:pt x="196036" y="122393"/>
                </a:lnTo>
                <a:lnTo>
                  <a:pt x="230844" y="106679"/>
                </a:lnTo>
                <a:lnTo>
                  <a:pt x="262209" y="89042"/>
                </a:lnTo>
                <a:lnTo>
                  <a:pt x="289284" y="73345"/>
                </a:lnTo>
                <a:lnTo>
                  <a:pt x="297657" y="69150"/>
                </a:lnTo>
                <a:lnTo>
                  <a:pt x="154047" y="69116"/>
                </a:lnTo>
                <a:lnTo>
                  <a:pt x="125635" y="65627"/>
                </a:lnTo>
                <a:lnTo>
                  <a:pt x="96177" y="48379"/>
                </a:lnTo>
                <a:lnTo>
                  <a:pt x="65379" y="13820"/>
                </a:lnTo>
                <a:close/>
              </a:path>
              <a:path w="348615" h="132715">
                <a:moveTo>
                  <a:pt x="318928" y="0"/>
                </a:moveTo>
                <a:lnTo>
                  <a:pt x="290648" y="4482"/>
                </a:lnTo>
                <a:lnTo>
                  <a:pt x="263079" y="16514"/>
                </a:lnTo>
                <a:lnTo>
                  <a:pt x="235926" y="32546"/>
                </a:lnTo>
                <a:lnTo>
                  <a:pt x="208899" y="49024"/>
                </a:lnTo>
                <a:lnTo>
                  <a:pt x="181703" y="62398"/>
                </a:lnTo>
                <a:lnTo>
                  <a:pt x="154047" y="69116"/>
                </a:lnTo>
                <a:lnTo>
                  <a:pt x="297758" y="69116"/>
                </a:lnTo>
                <a:lnTo>
                  <a:pt x="304424" y="66861"/>
                </a:lnTo>
                <a:lnTo>
                  <a:pt x="311998" y="65572"/>
                </a:lnTo>
                <a:lnTo>
                  <a:pt x="322795" y="64378"/>
                </a:lnTo>
                <a:lnTo>
                  <a:pt x="348212" y="6619"/>
                </a:lnTo>
                <a:lnTo>
                  <a:pt x="3189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78383" y="267030"/>
            <a:ext cx="100926" cy="10092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32181" y="240156"/>
            <a:ext cx="100203" cy="1002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36341" y="867842"/>
            <a:ext cx="2780665" cy="4270656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273685" marR="265430" indent="229870">
              <a:lnSpc>
                <a:spcPct val="101699"/>
              </a:lnSpc>
              <a:spcBef>
                <a:spcPts val="80"/>
              </a:spcBef>
            </a:pPr>
            <a:endParaRPr sz="10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r>
              <a:rPr lang="de-DE" sz="900" b="1" spc="-45" dirty="0">
                <a:solidFill>
                  <a:srgbClr val="2B2929"/>
                </a:solidFill>
                <a:cs typeface="Arial"/>
              </a:rPr>
              <a:t>Talentsichtung des Pfälzer HV</a:t>
            </a: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endParaRPr lang="de-DE" sz="900" spc="-45" dirty="0">
              <a:solidFill>
                <a:srgbClr val="2B2929"/>
              </a:solidFill>
              <a:cs typeface="Arial"/>
            </a:endParaRP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r>
              <a:rPr lang="de-DE" sz="900" spc="-45" dirty="0">
                <a:solidFill>
                  <a:srgbClr val="2B2929"/>
                </a:solidFill>
                <a:cs typeface="Arial"/>
              </a:rPr>
              <a:t>Liebe Eltern, lieber Spieler, liebe Leser,</a:t>
            </a: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endParaRPr lang="de-DE" sz="900" spc="-45" dirty="0">
              <a:solidFill>
                <a:srgbClr val="2B2929"/>
              </a:solidFill>
              <a:cs typeface="Arial"/>
            </a:endParaRP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r>
              <a:rPr lang="de-DE" sz="900" spc="-45" dirty="0">
                <a:solidFill>
                  <a:srgbClr val="2B2929"/>
                </a:solidFill>
                <a:cs typeface="Arial"/>
              </a:rPr>
              <a:t>D</a:t>
            </a:r>
            <a:r>
              <a:rPr sz="900" spc="-45" dirty="0" err="1">
                <a:solidFill>
                  <a:srgbClr val="2B2929"/>
                </a:solidFill>
                <a:cs typeface="Arial"/>
              </a:rPr>
              <a:t>er</a:t>
            </a:r>
            <a:r>
              <a:rPr lang="de-DE" sz="900" spc="-45" dirty="0">
                <a:solidFill>
                  <a:srgbClr val="2B2929"/>
                </a:solidFill>
                <a:cs typeface="Arial"/>
              </a:rPr>
              <a:t> </a:t>
            </a:r>
            <a:r>
              <a:rPr sz="900" spc="-50" dirty="0" err="1">
                <a:solidFill>
                  <a:srgbClr val="2B2929"/>
                </a:solidFill>
                <a:cs typeface="Arial"/>
              </a:rPr>
              <a:t>Pfälzer</a:t>
            </a:r>
            <a:r>
              <a:rPr sz="900" spc="-50" dirty="0">
                <a:solidFill>
                  <a:srgbClr val="2B2929"/>
                </a:solidFill>
                <a:cs typeface="Arial"/>
              </a:rPr>
              <a:t> </a:t>
            </a:r>
            <a:r>
              <a:rPr sz="900" spc="-45" dirty="0">
                <a:solidFill>
                  <a:srgbClr val="2B2929"/>
                </a:solidFill>
                <a:cs typeface="Arial"/>
              </a:rPr>
              <a:t>Handball-</a:t>
            </a:r>
            <a:r>
              <a:rPr sz="900" spc="-45" dirty="0" err="1">
                <a:solidFill>
                  <a:srgbClr val="2B2929"/>
                </a:solidFill>
                <a:cs typeface="Arial"/>
              </a:rPr>
              <a:t>Verband</a:t>
            </a:r>
            <a:r>
              <a:rPr sz="900" spc="-45" dirty="0">
                <a:solidFill>
                  <a:srgbClr val="2B2929"/>
                </a:solidFill>
                <a:cs typeface="Arial"/>
              </a:rPr>
              <a:t> </a:t>
            </a:r>
            <a:r>
              <a:rPr lang="de-DE" sz="900" spc="-30" dirty="0">
                <a:solidFill>
                  <a:srgbClr val="2B2929"/>
                </a:solidFill>
                <a:cs typeface="Arial"/>
              </a:rPr>
              <a:t>möchte</a:t>
            </a:r>
            <a:r>
              <a:rPr sz="900" spc="-30" dirty="0">
                <a:solidFill>
                  <a:srgbClr val="2B2929"/>
                </a:solidFill>
                <a:cs typeface="Arial"/>
              </a:rPr>
              <a:t> </a:t>
            </a:r>
            <a:r>
              <a:rPr sz="900" spc="5" dirty="0" err="1">
                <a:solidFill>
                  <a:srgbClr val="2B2929"/>
                </a:solidFill>
                <a:cs typeface="Arial"/>
              </a:rPr>
              <a:t>mit</a:t>
            </a:r>
            <a:r>
              <a:rPr sz="900" spc="5" dirty="0">
                <a:solidFill>
                  <a:srgbClr val="2B2929"/>
                </a:solidFill>
                <a:cs typeface="Arial"/>
              </a:rPr>
              <a:t> </a:t>
            </a:r>
            <a:r>
              <a:rPr sz="900" spc="-45" dirty="0" err="1">
                <a:solidFill>
                  <a:srgbClr val="2B2929"/>
                </a:solidFill>
                <a:cs typeface="Arial"/>
              </a:rPr>
              <a:t>diese</a:t>
            </a:r>
            <a:r>
              <a:rPr lang="de-DE" sz="900" spc="-45" dirty="0">
                <a:solidFill>
                  <a:srgbClr val="2B2929"/>
                </a:solidFill>
                <a:cs typeface="Arial"/>
              </a:rPr>
              <a:t>r                                  </a:t>
            </a:r>
            <a:r>
              <a:rPr sz="900" spc="-45" dirty="0">
                <a:solidFill>
                  <a:srgbClr val="2B2929"/>
                </a:solidFill>
                <a:cs typeface="Arial"/>
              </a:rPr>
              <a:t> </a:t>
            </a:r>
            <a:r>
              <a:rPr sz="900" spc="-55" dirty="0">
                <a:solidFill>
                  <a:srgbClr val="2B2929"/>
                </a:solidFill>
                <a:cs typeface="Arial"/>
              </a:rPr>
              <a:t> </a:t>
            </a:r>
            <a:r>
              <a:rPr lang="de-DE" sz="900" spc="-55" dirty="0">
                <a:solidFill>
                  <a:srgbClr val="2B2929"/>
                </a:solidFill>
                <a:cs typeface="Arial"/>
              </a:rPr>
              <a:t>Präsentation </a:t>
            </a:r>
            <a:r>
              <a:rPr lang="de-DE" sz="900" dirty="0">
                <a:solidFill>
                  <a:srgbClr val="2B2929"/>
                </a:solidFill>
                <a:cs typeface="Arial"/>
              </a:rPr>
              <a:t>über den Ablauf der Talentsichtung im männlichen Bereich informieren</a:t>
            </a:r>
            <a:r>
              <a:rPr sz="900" spc="-35" dirty="0">
                <a:solidFill>
                  <a:srgbClr val="2B2929"/>
                </a:solidFill>
                <a:cs typeface="Arial"/>
              </a:rPr>
              <a:t>.</a:t>
            </a:r>
            <a:endParaRPr lang="de-DE" sz="900" spc="-35" dirty="0">
              <a:solidFill>
                <a:srgbClr val="2B2929"/>
              </a:solidFill>
              <a:cs typeface="Arial"/>
            </a:endParaRP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endParaRPr lang="de-DE" sz="900" spc="-35" dirty="0">
              <a:solidFill>
                <a:srgbClr val="2B2929"/>
              </a:solidFill>
              <a:cs typeface="Arial"/>
            </a:endParaRP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r>
              <a:rPr lang="de-DE" sz="900" spc="-35" dirty="0">
                <a:solidFill>
                  <a:srgbClr val="2B2929"/>
                </a:solidFill>
                <a:cs typeface="Arial"/>
              </a:rPr>
              <a:t>Die Talentsichtung beginnt mit dem Stützpunkttraining im </a:t>
            </a: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r>
              <a:rPr lang="de-DE" sz="900" spc="-35" dirty="0">
                <a:solidFill>
                  <a:srgbClr val="2B2929"/>
                </a:solidFill>
                <a:cs typeface="Arial"/>
              </a:rPr>
              <a:t>D-</a:t>
            </a:r>
            <a:r>
              <a:rPr lang="de-DE" sz="900" spc="-35" dirty="0" err="1">
                <a:solidFill>
                  <a:srgbClr val="2B2929"/>
                </a:solidFill>
                <a:cs typeface="Arial"/>
              </a:rPr>
              <a:t>jugendalter</a:t>
            </a:r>
            <a:r>
              <a:rPr lang="de-DE" sz="900" spc="-35" dirty="0">
                <a:solidFill>
                  <a:srgbClr val="2B2929"/>
                </a:solidFill>
                <a:cs typeface="Arial"/>
              </a:rPr>
              <a:t>, über die Zentrale Pfalzauswahl im </a:t>
            </a: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r>
              <a:rPr lang="de-DE" sz="900" spc="-35" dirty="0">
                <a:solidFill>
                  <a:srgbClr val="2B2929"/>
                </a:solidFill>
                <a:cs typeface="Arial"/>
              </a:rPr>
              <a:t>C-</a:t>
            </a:r>
            <a:r>
              <a:rPr lang="de-DE" sz="900" spc="-35" dirty="0" err="1">
                <a:solidFill>
                  <a:srgbClr val="2B2929"/>
                </a:solidFill>
                <a:cs typeface="Arial"/>
              </a:rPr>
              <a:t>jugendalter</a:t>
            </a:r>
            <a:r>
              <a:rPr lang="de-DE" sz="900" spc="-35" dirty="0">
                <a:solidFill>
                  <a:srgbClr val="2B2929"/>
                </a:solidFill>
                <a:cs typeface="Arial"/>
              </a:rPr>
              <a:t> bis zur Rheinlandpfalz-Auswahl im </a:t>
            </a: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r>
              <a:rPr lang="de-DE" sz="900" spc="-35" dirty="0">
                <a:solidFill>
                  <a:srgbClr val="2B2929"/>
                </a:solidFill>
                <a:cs typeface="Arial"/>
              </a:rPr>
              <a:t>B-</a:t>
            </a:r>
            <a:r>
              <a:rPr lang="de-DE" sz="900" spc="-35" dirty="0" err="1">
                <a:solidFill>
                  <a:srgbClr val="2B2929"/>
                </a:solidFill>
                <a:cs typeface="Arial"/>
              </a:rPr>
              <a:t>jugendalter</a:t>
            </a:r>
            <a:r>
              <a:rPr lang="de-DE" sz="900" spc="-35" dirty="0">
                <a:solidFill>
                  <a:srgbClr val="2B2929"/>
                </a:solidFill>
                <a:cs typeface="Arial"/>
              </a:rPr>
              <a:t>, und endet schließlich mit der DHB-Sichtung und dem Deutschland-Cup.</a:t>
            </a: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endParaRPr lang="de-DE" sz="900" spc="-35" dirty="0">
              <a:solidFill>
                <a:srgbClr val="2B2929"/>
              </a:solidFill>
              <a:cs typeface="Arial"/>
            </a:endParaRP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r>
              <a:rPr lang="de-DE" sz="900" spc="-35" dirty="0">
                <a:solidFill>
                  <a:srgbClr val="2B2929"/>
                </a:solidFill>
                <a:cs typeface="Arial"/>
              </a:rPr>
              <a:t>Die Gesamtdauer des Sichtungszeitraumes beträgt:</a:t>
            </a: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endParaRPr lang="de-DE" sz="900" spc="-35" dirty="0">
              <a:solidFill>
                <a:srgbClr val="2B2929"/>
              </a:solidFill>
              <a:cs typeface="Arial"/>
            </a:endParaRP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r>
              <a:rPr lang="de-DE" sz="900" spc="-35" dirty="0">
                <a:solidFill>
                  <a:srgbClr val="2B2929"/>
                </a:solidFill>
                <a:cs typeface="Arial"/>
              </a:rPr>
              <a:t>Stützpunkttraining  24 Monate </a:t>
            </a: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r>
              <a:rPr lang="de-DE" sz="900" spc="-35" dirty="0">
                <a:solidFill>
                  <a:srgbClr val="2B2929"/>
                </a:solidFill>
                <a:cs typeface="Arial"/>
              </a:rPr>
              <a:t>Beginn/Ende    April/März</a:t>
            </a: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endParaRPr lang="de-DE" sz="900" spc="-35" dirty="0">
              <a:solidFill>
                <a:srgbClr val="2B2929"/>
              </a:solidFill>
              <a:cs typeface="Arial"/>
            </a:endParaRP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r>
              <a:rPr lang="de-DE" sz="900" spc="-35" dirty="0">
                <a:solidFill>
                  <a:srgbClr val="2B2929"/>
                </a:solidFill>
                <a:cs typeface="Arial"/>
              </a:rPr>
              <a:t>Zentrale Pfalzauswahl  23 Monate </a:t>
            </a: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r>
              <a:rPr lang="de-DE" sz="900" spc="-35" dirty="0">
                <a:solidFill>
                  <a:srgbClr val="2B2929"/>
                </a:solidFill>
                <a:cs typeface="Arial"/>
              </a:rPr>
              <a:t>Beginn/Ende    April/Februar</a:t>
            </a: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endParaRPr lang="de-DE" sz="900" spc="-35" dirty="0">
              <a:solidFill>
                <a:srgbClr val="2B2929"/>
              </a:solidFill>
              <a:cs typeface="Arial"/>
            </a:endParaRP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r>
              <a:rPr lang="de-DE" sz="900" spc="-35" dirty="0">
                <a:solidFill>
                  <a:srgbClr val="2B2929"/>
                </a:solidFill>
                <a:cs typeface="Arial"/>
              </a:rPr>
              <a:t>RLP-Auswahl mit RLP-Stützpunkten  22 Monate</a:t>
            </a: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r>
              <a:rPr lang="de-DE" sz="900" spc="-35" dirty="0">
                <a:solidFill>
                  <a:srgbClr val="2B2929"/>
                </a:solidFill>
                <a:cs typeface="Arial"/>
              </a:rPr>
              <a:t>Beginn/Ende    März/Dezember</a:t>
            </a: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endParaRPr lang="de-DE" sz="900" spc="-35" dirty="0">
              <a:solidFill>
                <a:srgbClr val="2B2929"/>
              </a:solidFill>
              <a:cs typeface="Arial"/>
            </a:endParaRP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r>
              <a:rPr lang="de-DE" sz="900" spc="-35" dirty="0">
                <a:solidFill>
                  <a:srgbClr val="2B2929"/>
                </a:solidFill>
                <a:cs typeface="Arial"/>
              </a:rPr>
              <a:t>Während der gesamten Sichtungsdauer sind auch die </a:t>
            </a:r>
            <a:r>
              <a:rPr lang="de-DE" sz="900" spc="-35" dirty="0" err="1">
                <a:solidFill>
                  <a:srgbClr val="2B2929"/>
                </a:solidFill>
                <a:cs typeface="Arial"/>
              </a:rPr>
              <a:t>Sichtungsv</a:t>
            </a:r>
            <a:r>
              <a:rPr sz="900" spc="-55" dirty="0" err="1">
                <a:solidFill>
                  <a:srgbClr val="2B2929"/>
                </a:solidFill>
                <a:cs typeface="Arial"/>
              </a:rPr>
              <a:t>orgaben</a:t>
            </a:r>
            <a:r>
              <a:rPr sz="900" spc="-55" dirty="0">
                <a:solidFill>
                  <a:srgbClr val="2B2929"/>
                </a:solidFill>
                <a:cs typeface="Arial"/>
              </a:rPr>
              <a:t> </a:t>
            </a:r>
            <a:r>
              <a:rPr sz="900" spc="-60" dirty="0">
                <a:solidFill>
                  <a:srgbClr val="2B2929"/>
                </a:solidFill>
                <a:cs typeface="Arial"/>
              </a:rPr>
              <a:t>des </a:t>
            </a:r>
            <a:r>
              <a:rPr sz="900" spc="-80" dirty="0">
                <a:solidFill>
                  <a:srgbClr val="2B2929"/>
                </a:solidFill>
                <a:cs typeface="Arial"/>
              </a:rPr>
              <a:t>DHB  </a:t>
            </a:r>
            <a:r>
              <a:rPr lang="de-DE" sz="900" spc="-80" dirty="0">
                <a:solidFill>
                  <a:srgbClr val="2B2929"/>
                </a:solidFill>
                <a:cs typeface="Arial"/>
              </a:rPr>
              <a:t>zu berücksichtigen.</a:t>
            </a:r>
            <a:endParaRPr lang="de-DE" sz="900" spc="-35" dirty="0">
              <a:solidFill>
                <a:srgbClr val="2B2929"/>
              </a:solidFill>
              <a:cs typeface="Arial"/>
            </a:endParaRPr>
          </a:p>
          <a:p>
            <a:pPr marL="12700" marR="5080" algn="just">
              <a:lnSpc>
                <a:spcPct val="101699"/>
              </a:lnSpc>
              <a:spcBef>
                <a:spcPts val="5"/>
              </a:spcBef>
            </a:pPr>
            <a:endParaRPr sz="950" dirty="0">
              <a:latin typeface="Times New Roman"/>
              <a:cs typeface="Times New Roman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8809EA2-40A6-4941-9A9B-7CB50EA9D41F}"/>
              </a:ext>
            </a:extLst>
          </p:cNvPr>
          <p:cNvSpPr txBox="1"/>
          <p:nvPr/>
        </p:nvSpPr>
        <p:spPr>
          <a:xfrm rot="257829">
            <a:off x="2911655" y="681824"/>
            <a:ext cx="96051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Stand: .01.01.2020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4E285817-2FF0-4987-B056-2FFEF0CD45B8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t>2</a:t>
            </a:fld>
            <a:endParaRPr lang="de-DE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5909277B-CF6A-4EC4-8718-A452FAC0B5FC}"/>
              </a:ext>
            </a:extLst>
          </p:cNvPr>
          <p:cNvSpPr txBox="1"/>
          <p:nvPr/>
        </p:nvSpPr>
        <p:spPr>
          <a:xfrm rot="232735">
            <a:off x="2546086" y="222531"/>
            <a:ext cx="1217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Einführung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815994" cy="8744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948939" y="235229"/>
            <a:ext cx="653415" cy="432434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indent="8890">
              <a:lnSpc>
                <a:spcPct val="82200"/>
              </a:lnSpc>
              <a:spcBef>
                <a:spcPts val="335"/>
              </a:spcBef>
            </a:pPr>
            <a:r>
              <a:rPr sz="1000" i="1" spc="5" dirty="0">
                <a:solidFill>
                  <a:srgbClr val="CF0030"/>
                </a:solidFill>
                <a:latin typeface="Times New Roman"/>
                <a:cs typeface="Times New Roman"/>
              </a:rPr>
              <a:t>Pf</a:t>
            </a:r>
            <a:r>
              <a:rPr sz="1000" i="1" spc="5" dirty="0">
                <a:latin typeface="Times New Roman"/>
                <a:cs typeface="Times New Roman"/>
              </a:rPr>
              <a:t>älzer  </a:t>
            </a:r>
            <a:r>
              <a:rPr sz="1000" spc="40" dirty="0">
                <a:solidFill>
                  <a:srgbClr val="CF0030"/>
                </a:solidFill>
                <a:latin typeface="Georgia"/>
                <a:cs typeface="Georgia"/>
              </a:rPr>
              <a:t>H</a:t>
            </a:r>
            <a:r>
              <a:rPr sz="1000" spc="130" dirty="0">
                <a:latin typeface="Georgia"/>
                <a:cs typeface="Georgia"/>
              </a:rPr>
              <a:t>a</a:t>
            </a:r>
            <a:r>
              <a:rPr sz="1000" spc="120" dirty="0">
                <a:latin typeface="Georgia"/>
                <a:cs typeface="Georgia"/>
              </a:rPr>
              <a:t>n</a:t>
            </a:r>
            <a:r>
              <a:rPr sz="1000" spc="110" dirty="0">
                <a:latin typeface="Georgia"/>
                <a:cs typeface="Georgia"/>
              </a:rPr>
              <a:t>d</a:t>
            </a:r>
            <a:r>
              <a:rPr sz="1000" spc="114" dirty="0">
                <a:latin typeface="Georgia"/>
                <a:cs typeface="Georgia"/>
              </a:rPr>
              <a:t>b</a:t>
            </a:r>
            <a:r>
              <a:rPr sz="1000" spc="130" dirty="0">
                <a:latin typeface="Georgia"/>
                <a:cs typeface="Georgia"/>
              </a:rPr>
              <a:t>a</a:t>
            </a:r>
            <a:r>
              <a:rPr sz="1000" spc="50" dirty="0">
                <a:latin typeface="Georgia"/>
                <a:cs typeface="Georgia"/>
              </a:rPr>
              <a:t>l</a:t>
            </a:r>
            <a:r>
              <a:rPr sz="1000" spc="55" dirty="0">
                <a:latin typeface="Georgia"/>
                <a:cs typeface="Georgia"/>
              </a:rPr>
              <a:t>l  </a:t>
            </a:r>
            <a:r>
              <a:rPr sz="1000" spc="110" dirty="0">
                <a:solidFill>
                  <a:srgbClr val="CF0030"/>
                </a:solidFill>
                <a:latin typeface="Georgia"/>
                <a:cs typeface="Georgia"/>
              </a:rPr>
              <a:t>V</a:t>
            </a:r>
            <a:r>
              <a:rPr sz="1000" spc="110" dirty="0">
                <a:latin typeface="Georgia"/>
                <a:cs typeface="Georgia"/>
              </a:rPr>
              <a:t>erband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47404" y="296697"/>
            <a:ext cx="462915" cy="335915"/>
          </a:xfrm>
          <a:custGeom>
            <a:avLst/>
            <a:gdLst/>
            <a:ahLst/>
            <a:cxnLst/>
            <a:rect l="l" t="t" r="r" b="b"/>
            <a:pathLst>
              <a:path w="462914" h="335915">
                <a:moveTo>
                  <a:pt x="462534" y="0"/>
                </a:moveTo>
                <a:lnTo>
                  <a:pt x="0" y="0"/>
                </a:lnTo>
                <a:lnTo>
                  <a:pt x="0" y="335343"/>
                </a:lnTo>
                <a:lnTo>
                  <a:pt x="462534" y="335343"/>
                </a:lnTo>
                <a:lnTo>
                  <a:pt x="462534" y="0"/>
                </a:lnTo>
                <a:close/>
              </a:path>
            </a:pathLst>
          </a:custGeom>
          <a:solidFill>
            <a:srgbClr val="CF9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04617" y="216001"/>
            <a:ext cx="393700" cy="144145"/>
          </a:xfrm>
          <a:custGeom>
            <a:avLst/>
            <a:gdLst/>
            <a:ahLst/>
            <a:cxnLst/>
            <a:rect l="l" t="t" r="r" b="b"/>
            <a:pathLst>
              <a:path w="393700" h="144145">
                <a:moveTo>
                  <a:pt x="380187" y="0"/>
                </a:moveTo>
                <a:lnTo>
                  <a:pt x="0" y="82143"/>
                </a:lnTo>
                <a:lnTo>
                  <a:pt x="13207" y="144056"/>
                </a:lnTo>
                <a:lnTo>
                  <a:pt x="393395" y="61912"/>
                </a:lnTo>
                <a:lnTo>
                  <a:pt x="380187" y="0"/>
                </a:lnTo>
                <a:close/>
              </a:path>
            </a:pathLst>
          </a:custGeom>
          <a:solidFill>
            <a:srgbClr val="CF00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02039" y="285635"/>
            <a:ext cx="151130" cy="376555"/>
          </a:xfrm>
          <a:custGeom>
            <a:avLst/>
            <a:gdLst/>
            <a:ahLst/>
            <a:cxnLst/>
            <a:rect l="l" t="t" r="r" b="b"/>
            <a:pathLst>
              <a:path w="151130" h="376555">
                <a:moveTo>
                  <a:pt x="66078" y="0"/>
                </a:moveTo>
                <a:lnTo>
                  <a:pt x="0" y="11747"/>
                </a:lnTo>
                <a:lnTo>
                  <a:pt x="84480" y="376059"/>
                </a:lnTo>
                <a:lnTo>
                  <a:pt x="150571" y="364312"/>
                </a:lnTo>
                <a:lnTo>
                  <a:pt x="66078" y="0"/>
                </a:lnTo>
                <a:close/>
              </a:path>
            </a:pathLst>
          </a:custGeom>
          <a:solidFill>
            <a:srgbClr val="CF00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09282" y="477392"/>
            <a:ext cx="334010" cy="194310"/>
          </a:xfrm>
          <a:custGeom>
            <a:avLst/>
            <a:gdLst/>
            <a:ahLst/>
            <a:cxnLst/>
            <a:rect l="l" t="t" r="r" b="b"/>
            <a:pathLst>
              <a:path w="334010" h="194309">
                <a:moveTo>
                  <a:pt x="128710" y="0"/>
                </a:moveTo>
                <a:lnTo>
                  <a:pt x="68579" y="9888"/>
                </a:lnTo>
                <a:lnTo>
                  <a:pt x="12865" y="57550"/>
                </a:lnTo>
                <a:lnTo>
                  <a:pt x="0" y="94674"/>
                </a:lnTo>
                <a:lnTo>
                  <a:pt x="4240" y="140195"/>
                </a:lnTo>
                <a:lnTo>
                  <a:pt x="30920" y="193763"/>
                </a:lnTo>
                <a:lnTo>
                  <a:pt x="82647" y="159753"/>
                </a:lnTo>
                <a:lnTo>
                  <a:pt x="70365" y="139306"/>
                </a:lnTo>
                <a:lnTo>
                  <a:pt x="60749" y="113526"/>
                </a:lnTo>
                <a:lnTo>
                  <a:pt x="66331" y="86949"/>
                </a:lnTo>
                <a:lnTo>
                  <a:pt x="99640" y="64109"/>
                </a:lnTo>
                <a:lnTo>
                  <a:pt x="128004" y="63398"/>
                </a:lnTo>
                <a:lnTo>
                  <a:pt x="306097" y="63398"/>
                </a:lnTo>
                <a:lnTo>
                  <a:pt x="328449" y="37575"/>
                </a:lnTo>
                <a:lnTo>
                  <a:pt x="228597" y="37575"/>
                </a:lnTo>
                <a:lnTo>
                  <a:pt x="198983" y="26499"/>
                </a:lnTo>
                <a:lnTo>
                  <a:pt x="165714" y="10352"/>
                </a:lnTo>
                <a:lnTo>
                  <a:pt x="128710" y="0"/>
                </a:lnTo>
                <a:close/>
              </a:path>
              <a:path w="334010" h="194309">
                <a:moveTo>
                  <a:pt x="306097" y="63398"/>
                </a:moveTo>
                <a:lnTo>
                  <a:pt x="128004" y="63398"/>
                </a:lnTo>
                <a:lnTo>
                  <a:pt x="154878" y="71570"/>
                </a:lnTo>
                <a:lnTo>
                  <a:pt x="181130" y="83707"/>
                </a:lnTo>
                <a:lnTo>
                  <a:pt x="207628" y="94894"/>
                </a:lnTo>
                <a:lnTo>
                  <a:pt x="235240" y="100213"/>
                </a:lnTo>
                <a:lnTo>
                  <a:pt x="264835" y="94749"/>
                </a:lnTo>
                <a:lnTo>
                  <a:pt x="297282" y="73583"/>
                </a:lnTo>
                <a:lnTo>
                  <a:pt x="306097" y="63398"/>
                </a:lnTo>
                <a:close/>
              </a:path>
              <a:path w="334010" h="194309">
                <a:moveTo>
                  <a:pt x="277199" y="1054"/>
                </a:moveTo>
                <a:lnTo>
                  <a:pt x="254642" y="32715"/>
                </a:lnTo>
                <a:lnTo>
                  <a:pt x="228597" y="37575"/>
                </a:lnTo>
                <a:lnTo>
                  <a:pt x="328449" y="37575"/>
                </a:lnTo>
                <a:lnTo>
                  <a:pt x="333447" y="31800"/>
                </a:lnTo>
                <a:lnTo>
                  <a:pt x="277199" y="10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557297" y="335099"/>
            <a:ext cx="348615" cy="132715"/>
          </a:xfrm>
          <a:custGeom>
            <a:avLst/>
            <a:gdLst/>
            <a:ahLst/>
            <a:cxnLst/>
            <a:rect l="l" t="t" r="r" b="b"/>
            <a:pathLst>
              <a:path w="348614" h="132715">
                <a:moveTo>
                  <a:pt x="65379" y="13820"/>
                </a:moveTo>
                <a:lnTo>
                  <a:pt x="0" y="36883"/>
                </a:lnTo>
                <a:lnTo>
                  <a:pt x="39316" y="88740"/>
                </a:lnTo>
                <a:lnTo>
                  <a:pt x="79425" y="119356"/>
                </a:lnTo>
                <a:lnTo>
                  <a:pt x="119480" y="132594"/>
                </a:lnTo>
                <a:lnTo>
                  <a:pt x="158632" y="132319"/>
                </a:lnTo>
                <a:lnTo>
                  <a:pt x="196035" y="122393"/>
                </a:lnTo>
                <a:lnTo>
                  <a:pt x="230843" y="106679"/>
                </a:lnTo>
                <a:lnTo>
                  <a:pt x="262207" y="89042"/>
                </a:lnTo>
                <a:lnTo>
                  <a:pt x="289280" y="73345"/>
                </a:lnTo>
                <a:lnTo>
                  <a:pt x="297655" y="69150"/>
                </a:lnTo>
                <a:lnTo>
                  <a:pt x="154046" y="69116"/>
                </a:lnTo>
                <a:lnTo>
                  <a:pt x="125635" y="65627"/>
                </a:lnTo>
                <a:lnTo>
                  <a:pt x="96177" y="48379"/>
                </a:lnTo>
                <a:lnTo>
                  <a:pt x="65379" y="13820"/>
                </a:lnTo>
                <a:close/>
              </a:path>
              <a:path w="348614" h="132715">
                <a:moveTo>
                  <a:pt x="318926" y="0"/>
                </a:moveTo>
                <a:lnTo>
                  <a:pt x="290646" y="4482"/>
                </a:lnTo>
                <a:lnTo>
                  <a:pt x="263077" y="16514"/>
                </a:lnTo>
                <a:lnTo>
                  <a:pt x="235926" y="32546"/>
                </a:lnTo>
                <a:lnTo>
                  <a:pt x="208899" y="49024"/>
                </a:lnTo>
                <a:lnTo>
                  <a:pt x="181703" y="62398"/>
                </a:lnTo>
                <a:lnTo>
                  <a:pt x="154046" y="69116"/>
                </a:lnTo>
                <a:lnTo>
                  <a:pt x="297756" y="69116"/>
                </a:lnTo>
                <a:lnTo>
                  <a:pt x="304423" y="66861"/>
                </a:lnTo>
                <a:lnTo>
                  <a:pt x="311999" y="65572"/>
                </a:lnTo>
                <a:lnTo>
                  <a:pt x="322795" y="64378"/>
                </a:lnTo>
                <a:lnTo>
                  <a:pt x="348208" y="6619"/>
                </a:lnTo>
                <a:lnTo>
                  <a:pt x="31892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64434" y="267030"/>
            <a:ext cx="100914" cy="10092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518219" y="240156"/>
            <a:ext cx="100202" cy="1002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DCE4F359-DC20-4733-AC1A-6445EDBFC33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t>3</a:t>
            </a:fld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40A64D0A-72E0-4698-B5AC-2856AB6348C8}"/>
              </a:ext>
            </a:extLst>
          </p:cNvPr>
          <p:cNvSpPr txBox="1"/>
          <p:nvPr/>
        </p:nvSpPr>
        <p:spPr>
          <a:xfrm>
            <a:off x="206970" y="312937"/>
            <a:ext cx="1177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dirty="0"/>
              <a:t>Inhaltsübersicht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A4642362-B966-41EF-8E6A-405674031074}"/>
              </a:ext>
            </a:extLst>
          </p:cNvPr>
          <p:cNvSpPr txBox="1"/>
          <p:nvPr/>
        </p:nvSpPr>
        <p:spPr>
          <a:xfrm>
            <a:off x="457200" y="1787525"/>
            <a:ext cx="32004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100" dirty="0"/>
          </a:p>
          <a:p>
            <a:r>
              <a:rPr lang="de-DE" sz="1100" dirty="0"/>
              <a:t>Seite  4     Sichtungspyramide</a:t>
            </a:r>
          </a:p>
          <a:p>
            <a:endParaRPr lang="de-DE" sz="1100" dirty="0"/>
          </a:p>
          <a:p>
            <a:r>
              <a:rPr lang="de-DE" sz="1100" dirty="0"/>
              <a:t>Seite  5     Stützpunkttraining</a:t>
            </a:r>
          </a:p>
          <a:p>
            <a:endParaRPr lang="de-DE" sz="1100" dirty="0"/>
          </a:p>
          <a:p>
            <a:r>
              <a:rPr lang="de-DE" sz="1100" dirty="0"/>
              <a:t>Seite  6     Zentrale Auswahl</a:t>
            </a:r>
          </a:p>
          <a:p>
            <a:endParaRPr lang="de-DE" sz="1100" dirty="0"/>
          </a:p>
          <a:p>
            <a:r>
              <a:rPr lang="de-DE" sz="1100" dirty="0"/>
              <a:t>Seite  7     RLP-Auswahl</a:t>
            </a:r>
          </a:p>
          <a:p>
            <a:endParaRPr lang="de-DE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815994" cy="8744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62900" y="235229"/>
            <a:ext cx="653415" cy="432434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indent="8890">
              <a:lnSpc>
                <a:spcPct val="82200"/>
              </a:lnSpc>
              <a:spcBef>
                <a:spcPts val="335"/>
              </a:spcBef>
            </a:pPr>
            <a:r>
              <a:rPr sz="1000" i="1" spc="5" dirty="0">
                <a:solidFill>
                  <a:srgbClr val="CF0030"/>
                </a:solidFill>
                <a:latin typeface="Times New Roman"/>
                <a:cs typeface="Times New Roman"/>
              </a:rPr>
              <a:t>Pf</a:t>
            </a:r>
            <a:r>
              <a:rPr sz="1000" i="1" spc="5" dirty="0">
                <a:latin typeface="Times New Roman"/>
                <a:cs typeface="Times New Roman"/>
              </a:rPr>
              <a:t>älzer  </a:t>
            </a:r>
            <a:r>
              <a:rPr sz="1000" spc="40" dirty="0">
                <a:solidFill>
                  <a:srgbClr val="CF0030"/>
                </a:solidFill>
                <a:latin typeface="Georgia"/>
                <a:cs typeface="Georgia"/>
              </a:rPr>
              <a:t>H</a:t>
            </a:r>
            <a:r>
              <a:rPr sz="1000" spc="130" dirty="0">
                <a:latin typeface="Georgia"/>
                <a:cs typeface="Georgia"/>
              </a:rPr>
              <a:t>a</a:t>
            </a:r>
            <a:r>
              <a:rPr sz="1000" spc="120" dirty="0">
                <a:latin typeface="Georgia"/>
                <a:cs typeface="Georgia"/>
              </a:rPr>
              <a:t>n</a:t>
            </a:r>
            <a:r>
              <a:rPr sz="1000" spc="110" dirty="0">
                <a:latin typeface="Georgia"/>
                <a:cs typeface="Georgia"/>
              </a:rPr>
              <a:t>d</a:t>
            </a:r>
            <a:r>
              <a:rPr sz="1000" spc="114" dirty="0">
                <a:latin typeface="Georgia"/>
                <a:cs typeface="Georgia"/>
              </a:rPr>
              <a:t>b</a:t>
            </a:r>
            <a:r>
              <a:rPr sz="1000" spc="130" dirty="0">
                <a:latin typeface="Georgia"/>
                <a:cs typeface="Georgia"/>
              </a:rPr>
              <a:t>a</a:t>
            </a:r>
            <a:r>
              <a:rPr sz="1000" spc="50" dirty="0">
                <a:latin typeface="Georgia"/>
                <a:cs typeface="Georgia"/>
              </a:rPr>
              <a:t>l</a:t>
            </a:r>
            <a:r>
              <a:rPr sz="1000" spc="55" dirty="0">
                <a:latin typeface="Georgia"/>
                <a:cs typeface="Georgia"/>
              </a:rPr>
              <a:t>l  </a:t>
            </a:r>
            <a:r>
              <a:rPr sz="1000" spc="110" dirty="0">
                <a:solidFill>
                  <a:srgbClr val="CF0030"/>
                </a:solidFill>
                <a:latin typeface="Georgia"/>
                <a:cs typeface="Georgia"/>
              </a:rPr>
              <a:t>V</a:t>
            </a:r>
            <a:r>
              <a:rPr sz="1000" spc="110" dirty="0">
                <a:latin typeface="Georgia"/>
                <a:cs typeface="Georgia"/>
              </a:rPr>
              <a:t>erband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61365" y="296697"/>
            <a:ext cx="462915" cy="335915"/>
          </a:xfrm>
          <a:custGeom>
            <a:avLst/>
            <a:gdLst/>
            <a:ahLst/>
            <a:cxnLst/>
            <a:rect l="l" t="t" r="r" b="b"/>
            <a:pathLst>
              <a:path w="462915" h="335915">
                <a:moveTo>
                  <a:pt x="462530" y="0"/>
                </a:moveTo>
                <a:lnTo>
                  <a:pt x="0" y="0"/>
                </a:lnTo>
                <a:lnTo>
                  <a:pt x="0" y="335343"/>
                </a:lnTo>
                <a:lnTo>
                  <a:pt x="462530" y="335343"/>
                </a:lnTo>
                <a:lnTo>
                  <a:pt x="462530" y="0"/>
                </a:lnTo>
                <a:close/>
              </a:path>
            </a:pathLst>
          </a:custGeom>
          <a:solidFill>
            <a:srgbClr val="CF9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8579" y="216001"/>
            <a:ext cx="393700" cy="144145"/>
          </a:xfrm>
          <a:custGeom>
            <a:avLst/>
            <a:gdLst/>
            <a:ahLst/>
            <a:cxnLst/>
            <a:rect l="l" t="t" r="r" b="b"/>
            <a:pathLst>
              <a:path w="393700" h="144145">
                <a:moveTo>
                  <a:pt x="380187" y="0"/>
                </a:moveTo>
                <a:lnTo>
                  <a:pt x="0" y="82143"/>
                </a:lnTo>
                <a:lnTo>
                  <a:pt x="13207" y="144056"/>
                </a:lnTo>
                <a:lnTo>
                  <a:pt x="393395" y="61912"/>
                </a:lnTo>
                <a:lnTo>
                  <a:pt x="380187" y="0"/>
                </a:lnTo>
                <a:close/>
              </a:path>
            </a:pathLst>
          </a:custGeom>
          <a:solidFill>
            <a:srgbClr val="CF00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6001" y="285635"/>
            <a:ext cx="151130" cy="376555"/>
          </a:xfrm>
          <a:custGeom>
            <a:avLst/>
            <a:gdLst/>
            <a:ahLst/>
            <a:cxnLst/>
            <a:rect l="l" t="t" r="r" b="b"/>
            <a:pathLst>
              <a:path w="151129" h="376555">
                <a:moveTo>
                  <a:pt x="66078" y="0"/>
                </a:moveTo>
                <a:lnTo>
                  <a:pt x="0" y="11747"/>
                </a:lnTo>
                <a:lnTo>
                  <a:pt x="84480" y="376059"/>
                </a:lnTo>
                <a:lnTo>
                  <a:pt x="150571" y="364312"/>
                </a:lnTo>
                <a:lnTo>
                  <a:pt x="66078" y="0"/>
                </a:lnTo>
                <a:close/>
              </a:path>
            </a:pathLst>
          </a:custGeom>
          <a:solidFill>
            <a:srgbClr val="CF00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3238" y="477392"/>
            <a:ext cx="334010" cy="194310"/>
          </a:xfrm>
          <a:custGeom>
            <a:avLst/>
            <a:gdLst/>
            <a:ahLst/>
            <a:cxnLst/>
            <a:rect l="l" t="t" r="r" b="b"/>
            <a:pathLst>
              <a:path w="334009" h="194309">
                <a:moveTo>
                  <a:pt x="128716" y="0"/>
                </a:moveTo>
                <a:lnTo>
                  <a:pt x="68583" y="9888"/>
                </a:lnTo>
                <a:lnTo>
                  <a:pt x="12866" y="57550"/>
                </a:lnTo>
                <a:lnTo>
                  <a:pt x="0" y="94674"/>
                </a:lnTo>
                <a:lnTo>
                  <a:pt x="4241" y="140195"/>
                </a:lnTo>
                <a:lnTo>
                  <a:pt x="30926" y="193763"/>
                </a:lnTo>
                <a:lnTo>
                  <a:pt x="82640" y="159753"/>
                </a:lnTo>
                <a:lnTo>
                  <a:pt x="70365" y="139306"/>
                </a:lnTo>
                <a:lnTo>
                  <a:pt x="60753" y="113526"/>
                </a:lnTo>
                <a:lnTo>
                  <a:pt x="66336" y="86949"/>
                </a:lnTo>
                <a:lnTo>
                  <a:pt x="99645" y="64109"/>
                </a:lnTo>
                <a:lnTo>
                  <a:pt x="128009" y="63398"/>
                </a:lnTo>
                <a:lnTo>
                  <a:pt x="306102" y="63398"/>
                </a:lnTo>
                <a:lnTo>
                  <a:pt x="328454" y="37575"/>
                </a:lnTo>
                <a:lnTo>
                  <a:pt x="228600" y="37575"/>
                </a:lnTo>
                <a:lnTo>
                  <a:pt x="198983" y="26499"/>
                </a:lnTo>
                <a:lnTo>
                  <a:pt x="165715" y="10352"/>
                </a:lnTo>
                <a:lnTo>
                  <a:pt x="128716" y="0"/>
                </a:lnTo>
                <a:close/>
              </a:path>
              <a:path w="334009" h="194309">
                <a:moveTo>
                  <a:pt x="306102" y="63398"/>
                </a:moveTo>
                <a:lnTo>
                  <a:pt x="128009" y="63398"/>
                </a:lnTo>
                <a:lnTo>
                  <a:pt x="154883" y="71570"/>
                </a:lnTo>
                <a:lnTo>
                  <a:pt x="181134" y="83707"/>
                </a:lnTo>
                <a:lnTo>
                  <a:pt x="207631" y="94894"/>
                </a:lnTo>
                <a:lnTo>
                  <a:pt x="235243" y="100213"/>
                </a:lnTo>
                <a:lnTo>
                  <a:pt x="264838" y="94749"/>
                </a:lnTo>
                <a:lnTo>
                  <a:pt x="297285" y="73583"/>
                </a:lnTo>
                <a:lnTo>
                  <a:pt x="306102" y="63398"/>
                </a:lnTo>
                <a:close/>
              </a:path>
              <a:path w="334009" h="194309">
                <a:moveTo>
                  <a:pt x="277199" y="1054"/>
                </a:moveTo>
                <a:lnTo>
                  <a:pt x="254645" y="32715"/>
                </a:lnTo>
                <a:lnTo>
                  <a:pt x="228600" y="37575"/>
                </a:lnTo>
                <a:lnTo>
                  <a:pt x="328454" y="37575"/>
                </a:lnTo>
                <a:lnTo>
                  <a:pt x="333452" y="31800"/>
                </a:lnTo>
                <a:lnTo>
                  <a:pt x="277199" y="10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71259" y="335099"/>
            <a:ext cx="348615" cy="132715"/>
          </a:xfrm>
          <a:custGeom>
            <a:avLst/>
            <a:gdLst/>
            <a:ahLst/>
            <a:cxnLst/>
            <a:rect l="l" t="t" r="r" b="b"/>
            <a:pathLst>
              <a:path w="348615" h="132715">
                <a:moveTo>
                  <a:pt x="65379" y="13820"/>
                </a:moveTo>
                <a:lnTo>
                  <a:pt x="0" y="36883"/>
                </a:lnTo>
                <a:lnTo>
                  <a:pt x="39316" y="88740"/>
                </a:lnTo>
                <a:lnTo>
                  <a:pt x="79425" y="119356"/>
                </a:lnTo>
                <a:lnTo>
                  <a:pt x="119480" y="132594"/>
                </a:lnTo>
                <a:lnTo>
                  <a:pt x="158633" y="132319"/>
                </a:lnTo>
                <a:lnTo>
                  <a:pt x="196036" y="122393"/>
                </a:lnTo>
                <a:lnTo>
                  <a:pt x="230844" y="106679"/>
                </a:lnTo>
                <a:lnTo>
                  <a:pt x="262209" y="89042"/>
                </a:lnTo>
                <a:lnTo>
                  <a:pt x="289284" y="73345"/>
                </a:lnTo>
                <a:lnTo>
                  <a:pt x="297657" y="69150"/>
                </a:lnTo>
                <a:lnTo>
                  <a:pt x="154047" y="69116"/>
                </a:lnTo>
                <a:lnTo>
                  <a:pt x="125635" y="65627"/>
                </a:lnTo>
                <a:lnTo>
                  <a:pt x="96177" y="48379"/>
                </a:lnTo>
                <a:lnTo>
                  <a:pt x="65379" y="13820"/>
                </a:lnTo>
                <a:close/>
              </a:path>
              <a:path w="348615" h="132715">
                <a:moveTo>
                  <a:pt x="318928" y="0"/>
                </a:moveTo>
                <a:lnTo>
                  <a:pt x="290648" y="4482"/>
                </a:lnTo>
                <a:lnTo>
                  <a:pt x="263079" y="16514"/>
                </a:lnTo>
                <a:lnTo>
                  <a:pt x="235926" y="32546"/>
                </a:lnTo>
                <a:lnTo>
                  <a:pt x="208899" y="49024"/>
                </a:lnTo>
                <a:lnTo>
                  <a:pt x="181703" y="62398"/>
                </a:lnTo>
                <a:lnTo>
                  <a:pt x="154047" y="69116"/>
                </a:lnTo>
                <a:lnTo>
                  <a:pt x="297758" y="69116"/>
                </a:lnTo>
                <a:lnTo>
                  <a:pt x="304424" y="66861"/>
                </a:lnTo>
                <a:lnTo>
                  <a:pt x="311998" y="65572"/>
                </a:lnTo>
                <a:lnTo>
                  <a:pt x="322795" y="64378"/>
                </a:lnTo>
                <a:lnTo>
                  <a:pt x="348212" y="6619"/>
                </a:lnTo>
                <a:lnTo>
                  <a:pt x="3189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78383" y="267030"/>
            <a:ext cx="100926" cy="10092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32181" y="240156"/>
            <a:ext cx="100203" cy="1002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470867F7-3BEC-433A-A94B-2860E32891C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t>4</a:t>
            </a:fld>
            <a:endParaRPr lang="de-DE"/>
          </a:p>
        </p:txBody>
      </p:sp>
      <p:sp>
        <p:nvSpPr>
          <p:cNvPr id="14" name="Gleichschenkliges Dreieck 13">
            <a:extLst>
              <a:ext uri="{FF2B5EF4-FFF2-40B4-BE49-F238E27FC236}">
                <a16:creationId xmlns:a16="http://schemas.microsoft.com/office/drawing/2014/main" id="{CEF28790-DA63-4603-BC12-67B8AA527154}"/>
              </a:ext>
            </a:extLst>
          </p:cNvPr>
          <p:cNvSpPr/>
          <p:nvPr/>
        </p:nvSpPr>
        <p:spPr>
          <a:xfrm>
            <a:off x="76200" y="1780825"/>
            <a:ext cx="3657600" cy="2996222"/>
          </a:xfrm>
          <a:prstGeom prst="triangle">
            <a:avLst>
              <a:gd name="adj" fmla="val 50615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9D452259-6C90-47DD-BB38-85B45FA55FF3}"/>
              </a:ext>
            </a:extLst>
          </p:cNvPr>
          <p:cNvSpPr/>
          <p:nvPr/>
        </p:nvSpPr>
        <p:spPr>
          <a:xfrm>
            <a:off x="478383" y="1101725"/>
            <a:ext cx="2874417" cy="3810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highlight>
                  <a:srgbClr val="FFFF00"/>
                </a:highlight>
              </a:rPr>
              <a:t>Sichtungspyramide </a:t>
            </a:r>
            <a:r>
              <a:rPr lang="de-DE" dirty="0" err="1">
                <a:solidFill>
                  <a:srgbClr val="FFFF00"/>
                </a:solidFill>
                <a:highlight>
                  <a:srgbClr val="000000"/>
                </a:highlight>
              </a:rPr>
              <a:t>PfHV</a:t>
            </a:r>
            <a:endParaRPr lang="de-DE" dirty="0">
              <a:solidFill>
                <a:srgbClr val="FFFF00"/>
              </a:solidFill>
              <a:highlight>
                <a:srgbClr val="000000"/>
              </a:highlight>
            </a:endParaRP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FD0D3D71-E112-4D14-8993-92D5A010C41A}"/>
              </a:ext>
            </a:extLst>
          </p:cNvPr>
          <p:cNvSpPr/>
          <p:nvPr/>
        </p:nvSpPr>
        <p:spPr>
          <a:xfrm>
            <a:off x="432384" y="4302125"/>
            <a:ext cx="2956440" cy="381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</a:rPr>
              <a:t>Stützpunkttraining 24 Monate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A6CB5B9-704F-4D64-896D-92B2ABF687EB}"/>
              </a:ext>
            </a:extLst>
          </p:cNvPr>
          <p:cNvSpPr/>
          <p:nvPr/>
        </p:nvSpPr>
        <p:spPr>
          <a:xfrm>
            <a:off x="1089607" y="3543475"/>
            <a:ext cx="1658165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Zentrale Pfalz-Auswahl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</a:rPr>
              <a:t>23 Monate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1EDC0BC1-AD59-4808-9AE8-50215C800303}"/>
              </a:ext>
            </a:extLst>
          </p:cNvPr>
          <p:cNvSpPr/>
          <p:nvPr/>
        </p:nvSpPr>
        <p:spPr>
          <a:xfrm>
            <a:off x="1447800" y="2701925"/>
            <a:ext cx="9144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</a:rPr>
              <a:t>RLP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</a:rPr>
              <a:t>22 Monate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57ACA138-C5EB-41D9-809A-ADF368409797}"/>
              </a:ext>
            </a:extLst>
          </p:cNvPr>
          <p:cNvSpPr/>
          <p:nvPr/>
        </p:nvSpPr>
        <p:spPr>
          <a:xfrm>
            <a:off x="1676400" y="216001"/>
            <a:ext cx="1915021" cy="44618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Aufbau</a:t>
            </a:r>
            <a:r>
              <a:rPr lang="de-DE"/>
              <a:t> </a:t>
            </a:r>
            <a:r>
              <a:rPr lang="de-DE" smtClean="0">
                <a:solidFill>
                  <a:schemeClr val="tx1"/>
                </a:solidFill>
              </a:rPr>
              <a:t>Talentsichtung</a:t>
            </a:r>
            <a:endParaRPr lang="de-DE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815994" cy="8744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948939" y="235229"/>
            <a:ext cx="653415" cy="432434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indent="8890">
              <a:lnSpc>
                <a:spcPct val="82200"/>
              </a:lnSpc>
              <a:spcBef>
                <a:spcPts val="335"/>
              </a:spcBef>
            </a:pPr>
            <a:r>
              <a:rPr sz="1000" i="1" spc="5" dirty="0">
                <a:solidFill>
                  <a:srgbClr val="CF0030"/>
                </a:solidFill>
                <a:latin typeface="Times New Roman"/>
                <a:cs typeface="Times New Roman"/>
              </a:rPr>
              <a:t>Pf</a:t>
            </a:r>
            <a:r>
              <a:rPr sz="1000" i="1" spc="5" dirty="0">
                <a:latin typeface="Times New Roman"/>
                <a:cs typeface="Times New Roman"/>
              </a:rPr>
              <a:t>älzer  </a:t>
            </a:r>
            <a:r>
              <a:rPr sz="1000" spc="40" dirty="0">
                <a:solidFill>
                  <a:srgbClr val="CF0030"/>
                </a:solidFill>
                <a:latin typeface="Georgia"/>
                <a:cs typeface="Georgia"/>
              </a:rPr>
              <a:t>H</a:t>
            </a:r>
            <a:r>
              <a:rPr sz="1000" spc="130" dirty="0">
                <a:latin typeface="Georgia"/>
                <a:cs typeface="Georgia"/>
              </a:rPr>
              <a:t>a</a:t>
            </a:r>
            <a:r>
              <a:rPr sz="1000" spc="120" dirty="0">
                <a:latin typeface="Georgia"/>
                <a:cs typeface="Georgia"/>
              </a:rPr>
              <a:t>n</a:t>
            </a:r>
            <a:r>
              <a:rPr sz="1000" spc="110" dirty="0">
                <a:latin typeface="Georgia"/>
                <a:cs typeface="Georgia"/>
              </a:rPr>
              <a:t>d</a:t>
            </a:r>
            <a:r>
              <a:rPr sz="1000" spc="114" dirty="0">
                <a:latin typeface="Georgia"/>
                <a:cs typeface="Georgia"/>
              </a:rPr>
              <a:t>b</a:t>
            </a:r>
            <a:r>
              <a:rPr sz="1000" spc="130" dirty="0">
                <a:latin typeface="Georgia"/>
                <a:cs typeface="Georgia"/>
              </a:rPr>
              <a:t>a</a:t>
            </a:r>
            <a:r>
              <a:rPr sz="1000" spc="50" dirty="0">
                <a:latin typeface="Georgia"/>
                <a:cs typeface="Georgia"/>
              </a:rPr>
              <a:t>l</a:t>
            </a:r>
            <a:r>
              <a:rPr sz="1000" spc="55" dirty="0">
                <a:latin typeface="Georgia"/>
                <a:cs typeface="Georgia"/>
              </a:rPr>
              <a:t>l  </a:t>
            </a:r>
            <a:r>
              <a:rPr sz="1000" spc="110" dirty="0">
                <a:solidFill>
                  <a:srgbClr val="CF0030"/>
                </a:solidFill>
                <a:latin typeface="Georgia"/>
                <a:cs typeface="Georgia"/>
              </a:rPr>
              <a:t>V</a:t>
            </a:r>
            <a:r>
              <a:rPr sz="1000" spc="110" dirty="0">
                <a:latin typeface="Georgia"/>
                <a:cs typeface="Georgia"/>
              </a:rPr>
              <a:t>erband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47404" y="296697"/>
            <a:ext cx="462915" cy="335915"/>
          </a:xfrm>
          <a:custGeom>
            <a:avLst/>
            <a:gdLst/>
            <a:ahLst/>
            <a:cxnLst/>
            <a:rect l="l" t="t" r="r" b="b"/>
            <a:pathLst>
              <a:path w="462914" h="335915">
                <a:moveTo>
                  <a:pt x="462534" y="0"/>
                </a:moveTo>
                <a:lnTo>
                  <a:pt x="0" y="0"/>
                </a:lnTo>
                <a:lnTo>
                  <a:pt x="0" y="335343"/>
                </a:lnTo>
                <a:lnTo>
                  <a:pt x="462534" y="335343"/>
                </a:lnTo>
                <a:lnTo>
                  <a:pt x="462534" y="0"/>
                </a:lnTo>
                <a:close/>
              </a:path>
            </a:pathLst>
          </a:custGeom>
          <a:solidFill>
            <a:srgbClr val="CF9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04617" y="216001"/>
            <a:ext cx="393700" cy="144145"/>
          </a:xfrm>
          <a:custGeom>
            <a:avLst/>
            <a:gdLst/>
            <a:ahLst/>
            <a:cxnLst/>
            <a:rect l="l" t="t" r="r" b="b"/>
            <a:pathLst>
              <a:path w="393700" h="144145">
                <a:moveTo>
                  <a:pt x="380187" y="0"/>
                </a:moveTo>
                <a:lnTo>
                  <a:pt x="0" y="82143"/>
                </a:lnTo>
                <a:lnTo>
                  <a:pt x="13207" y="144056"/>
                </a:lnTo>
                <a:lnTo>
                  <a:pt x="393395" y="61912"/>
                </a:lnTo>
                <a:lnTo>
                  <a:pt x="380187" y="0"/>
                </a:lnTo>
                <a:close/>
              </a:path>
            </a:pathLst>
          </a:custGeom>
          <a:solidFill>
            <a:srgbClr val="CF00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02039" y="285635"/>
            <a:ext cx="151130" cy="376555"/>
          </a:xfrm>
          <a:custGeom>
            <a:avLst/>
            <a:gdLst/>
            <a:ahLst/>
            <a:cxnLst/>
            <a:rect l="l" t="t" r="r" b="b"/>
            <a:pathLst>
              <a:path w="151130" h="376555">
                <a:moveTo>
                  <a:pt x="66078" y="0"/>
                </a:moveTo>
                <a:lnTo>
                  <a:pt x="0" y="11747"/>
                </a:lnTo>
                <a:lnTo>
                  <a:pt x="84480" y="376059"/>
                </a:lnTo>
                <a:lnTo>
                  <a:pt x="150571" y="364312"/>
                </a:lnTo>
                <a:lnTo>
                  <a:pt x="66078" y="0"/>
                </a:lnTo>
                <a:close/>
              </a:path>
            </a:pathLst>
          </a:custGeom>
          <a:solidFill>
            <a:srgbClr val="CF00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09282" y="477392"/>
            <a:ext cx="334010" cy="194310"/>
          </a:xfrm>
          <a:custGeom>
            <a:avLst/>
            <a:gdLst/>
            <a:ahLst/>
            <a:cxnLst/>
            <a:rect l="l" t="t" r="r" b="b"/>
            <a:pathLst>
              <a:path w="334010" h="194309">
                <a:moveTo>
                  <a:pt x="128710" y="0"/>
                </a:moveTo>
                <a:lnTo>
                  <a:pt x="68579" y="9888"/>
                </a:lnTo>
                <a:lnTo>
                  <a:pt x="12865" y="57550"/>
                </a:lnTo>
                <a:lnTo>
                  <a:pt x="0" y="94674"/>
                </a:lnTo>
                <a:lnTo>
                  <a:pt x="4240" y="140195"/>
                </a:lnTo>
                <a:lnTo>
                  <a:pt x="30920" y="193763"/>
                </a:lnTo>
                <a:lnTo>
                  <a:pt x="82647" y="159753"/>
                </a:lnTo>
                <a:lnTo>
                  <a:pt x="70365" y="139306"/>
                </a:lnTo>
                <a:lnTo>
                  <a:pt x="60749" y="113526"/>
                </a:lnTo>
                <a:lnTo>
                  <a:pt x="66331" y="86949"/>
                </a:lnTo>
                <a:lnTo>
                  <a:pt x="99640" y="64109"/>
                </a:lnTo>
                <a:lnTo>
                  <a:pt x="128004" y="63398"/>
                </a:lnTo>
                <a:lnTo>
                  <a:pt x="306097" y="63398"/>
                </a:lnTo>
                <a:lnTo>
                  <a:pt x="328449" y="37575"/>
                </a:lnTo>
                <a:lnTo>
                  <a:pt x="228597" y="37575"/>
                </a:lnTo>
                <a:lnTo>
                  <a:pt x="198983" y="26499"/>
                </a:lnTo>
                <a:lnTo>
                  <a:pt x="165714" y="10352"/>
                </a:lnTo>
                <a:lnTo>
                  <a:pt x="128710" y="0"/>
                </a:lnTo>
                <a:close/>
              </a:path>
              <a:path w="334010" h="194309">
                <a:moveTo>
                  <a:pt x="306097" y="63398"/>
                </a:moveTo>
                <a:lnTo>
                  <a:pt x="128004" y="63398"/>
                </a:lnTo>
                <a:lnTo>
                  <a:pt x="154878" y="71570"/>
                </a:lnTo>
                <a:lnTo>
                  <a:pt x="181130" y="83707"/>
                </a:lnTo>
                <a:lnTo>
                  <a:pt x="207628" y="94894"/>
                </a:lnTo>
                <a:lnTo>
                  <a:pt x="235240" y="100213"/>
                </a:lnTo>
                <a:lnTo>
                  <a:pt x="264835" y="94749"/>
                </a:lnTo>
                <a:lnTo>
                  <a:pt x="297282" y="73583"/>
                </a:lnTo>
                <a:lnTo>
                  <a:pt x="306097" y="63398"/>
                </a:lnTo>
                <a:close/>
              </a:path>
              <a:path w="334010" h="194309">
                <a:moveTo>
                  <a:pt x="277199" y="1054"/>
                </a:moveTo>
                <a:lnTo>
                  <a:pt x="254642" y="32715"/>
                </a:lnTo>
                <a:lnTo>
                  <a:pt x="228597" y="37575"/>
                </a:lnTo>
                <a:lnTo>
                  <a:pt x="328449" y="37575"/>
                </a:lnTo>
                <a:lnTo>
                  <a:pt x="333447" y="31800"/>
                </a:lnTo>
                <a:lnTo>
                  <a:pt x="277199" y="10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557297" y="335099"/>
            <a:ext cx="348615" cy="132715"/>
          </a:xfrm>
          <a:custGeom>
            <a:avLst/>
            <a:gdLst/>
            <a:ahLst/>
            <a:cxnLst/>
            <a:rect l="l" t="t" r="r" b="b"/>
            <a:pathLst>
              <a:path w="348614" h="132715">
                <a:moveTo>
                  <a:pt x="65379" y="13820"/>
                </a:moveTo>
                <a:lnTo>
                  <a:pt x="0" y="36883"/>
                </a:lnTo>
                <a:lnTo>
                  <a:pt x="39316" y="88740"/>
                </a:lnTo>
                <a:lnTo>
                  <a:pt x="79425" y="119356"/>
                </a:lnTo>
                <a:lnTo>
                  <a:pt x="119480" y="132594"/>
                </a:lnTo>
                <a:lnTo>
                  <a:pt x="158632" y="132319"/>
                </a:lnTo>
                <a:lnTo>
                  <a:pt x="196035" y="122393"/>
                </a:lnTo>
                <a:lnTo>
                  <a:pt x="230843" y="106679"/>
                </a:lnTo>
                <a:lnTo>
                  <a:pt x="262207" y="89042"/>
                </a:lnTo>
                <a:lnTo>
                  <a:pt x="289280" y="73345"/>
                </a:lnTo>
                <a:lnTo>
                  <a:pt x="297655" y="69150"/>
                </a:lnTo>
                <a:lnTo>
                  <a:pt x="154046" y="69116"/>
                </a:lnTo>
                <a:lnTo>
                  <a:pt x="125635" y="65627"/>
                </a:lnTo>
                <a:lnTo>
                  <a:pt x="96177" y="48379"/>
                </a:lnTo>
                <a:lnTo>
                  <a:pt x="65379" y="13820"/>
                </a:lnTo>
                <a:close/>
              </a:path>
              <a:path w="348614" h="132715">
                <a:moveTo>
                  <a:pt x="318926" y="0"/>
                </a:moveTo>
                <a:lnTo>
                  <a:pt x="290646" y="4482"/>
                </a:lnTo>
                <a:lnTo>
                  <a:pt x="263077" y="16514"/>
                </a:lnTo>
                <a:lnTo>
                  <a:pt x="235926" y="32546"/>
                </a:lnTo>
                <a:lnTo>
                  <a:pt x="208899" y="49024"/>
                </a:lnTo>
                <a:lnTo>
                  <a:pt x="181703" y="62398"/>
                </a:lnTo>
                <a:lnTo>
                  <a:pt x="154046" y="69116"/>
                </a:lnTo>
                <a:lnTo>
                  <a:pt x="297756" y="69116"/>
                </a:lnTo>
                <a:lnTo>
                  <a:pt x="304423" y="66861"/>
                </a:lnTo>
                <a:lnTo>
                  <a:pt x="311999" y="65572"/>
                </a:lnTo>
                <a:lnTo>
                  <a:pt x="322795" y="64378"/>
                </a:lnTo>
                <a:lnTo>
                  <a:pt x="348208" y="6619"/>
                </a:lnTo>
                <a:lnTo>
                  <a:pt x="31892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64434" y="267030"/>
            <a:ext cx="100914" cy="10092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518219" y="240156"/>
            <a:ext cx="100202" cy="1002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43757" y="1294071"/>
            <a:ext cx="2842895" cy="36388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de-DE" sz="900" b="1" u="sng" spc="-50" dirty="0">
              <a:solidFill>
                <a:srgbClr val="003399"/>
              </a:solidFill>
              <a:uFill>
                <a:solidFill>
                  <a:srgbClr val="003399"/>
                </a:solidFill>
              </a:u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de-DE" sz="900" b="1" u="sng" spc="-50" dirty="0">
              <a:solidFill>
                <a:srgbClr val="003399"/>
              </a:solidFill>
              <a:uFill>
                <a:solidFill>
                  <a:srgbClr val="003399"/>
                </a:solidFill>
              </a:u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e-DE" sz="900" b="1" u="sng" spc="-50" dirty="0">
                <a:highlight>
                  <a:srgbClr val="FFFF00"/>
                </a:highlight>
                <a:uFill>
                  <a:solidFill>
                    <a:srgbClr val="003399"/>
                  </a:solidFill>
                </a:uFill>
                <a:cs typeface="Trebuchet MS"/>
              </a:rPr>
              <a:t>Stützpunkttraining</a:t>
            </a:r>
            <a:endParaRPr sz="900" dirty="0">
              <a:highlight>
                <a:srgbClr val="FFFF00"/>
              </a:highlight>
              <a:cs typeface="Trebuchet MS"/>
            </a:endParaRPr>
          </a:p>
          <a:p>
            <a:pPr marL="12700" marR="73025">
              <a:lnSpc>
                <a:spcPct val="111900"/>
              </a:lnSpc>
              <a:spcBef>
                <a:spcPts val="985"/>
              </a:spcBef>
            </a:pPr>
            <a:r>
              <a:rPr lang="de-DE" sz="900" spc="-45" dirty="0">
                <a:cs typeface="Arial"/>
              </a:rPr>
              <a:t>Das Stützpunkttraining ist die erste Maßnahme der Talentsichtung im Pfälzer Handballverband.</a:t>
            </a:r>
          </a:p>
          <a:p>
            <a:pPr marL="12700" marR="73025">
              <a:lnSpc>
                <a:spcPct val="111900"/>
              </a:lnSpc>
              <a:spcBef>
                <a:spcPts val="985"/>
              </a:spcBef>
            </a:pPr>
            <a:r>
              <a:rPr lang="de-DE" sz="900" spc="-45" dirty="0">
                <a:cs typeface="Arial"/>
              </a:rPr>
              <a:t>Es gibt 3 Stützpunkte  </a:t>
            </a:r>
            <a:r>
              <a:rPr lang="de-DE" sz="900" b="1" spc="-45" dirty="0">
                <a:cs typeface="Arial"/>
              </a:rPr>
              <a:t>Nord, Mitte </a:t>
            </a:r>
            <a:r>
              <a:rPr lang="de-DE" sz="900" spc="-45" dirty="0">
                <a:cs typeface="Arial"/>
              </a:rPr>
              <a:t>und </a:t>
            </a:r>
            <a:r>
              <a:rPr lang="de-DE" sz="900" b="1" spc="-45" dirty="0">
                <a:cs typeface="Arial"/>
              </a:rPr>
              <a:t>Süd.</a:t>
            </a:r>
          </a:p>
          <a:p>
            <a:pPr marL="12700" marR="73025">
              <a:lnSpc>
                <a:spcPct val="111900"/>
              </a:lnSpc>
              <a:spcBef>
                <a:spcPts val="985"/>
              </a:spcBef>
            </a:pPr>
            <a:r>
              <a:rPr lang="de-DE" sz="900" spc="-45" dirty="0">
                <a:cs typeface="Arial"/>
              </a:rPr>
              <a:t>Das Training findet 14-tägig </a:t>
            </a:r>
            <a:r>
              <a:rPr lang="de-DE" sz="900" b="1" spc="-45" dirty="0">
                <a:cs typeface="Arial"/>
              </a:rPr>
              <a:t>samstags</a:t>
            </a:r>
            <a:r>
              <a:rPr lang="de-DE" sz="900" spc="-45" dirty="0">
                <a:cs typeface="Arial"/>
              </a:rPr>
              <a:t> von 09:00 bis 13:00 Uhr statt. </a:t>
            </a:r>
          </a:p>
          <a:p>
            <a:pPr marL="12700" marR="73025">
              <a:lnSpc>
                <a:spcPct val="111900"/>
              </a:lnSpc>
              <a:spcBef>
                <a:spcPts val="985"/>
              </a:spcBef>
            </a:pPr>
            <a:r>
              <a:rPr lang="de-DE" sz="900" spc="-45" dirty="0">
                <a:cs typeface="Arial"/>
              </a:rPr>
              <a:t>Teilnehmer sind die von den Vereinen an den </a:t>
            </a:r>
            <a:r>
              <a:rPr lang="de-DE" sz="900" spc="-45" dirty="0" err="1">
                <a:cs typeface="Arial"/>
              </a:rPr>
              <a:t>PfHV</a:t>
            </a:r>
            <a:r>
              <a:rPr lang="de-DE" sz="900" spc="-45" dirty="0">
                <a:cs typeface="Arial"/>
              </a:rPr>
              <a:t> gemeldeten Spieler im ersten und zweiten D-Jugend-Jahr. Diese Spieler werden in 2 – 3 Trainingseinheiten für die weitere Teilnahme am Stützpunkttraining gesichtet.</a:t>
            </a:r>
          </a:p>
          <a:p>
            <a:pPr marL="12700" marR="73025">
              <a:lnSpc>
                <a:spcPct val="111900"/>
              </a:lnSpc>
              <a:spcBef>
                <a:spcPts val="985"/>
              </a:spcBef>
            </a:pPr>
            <a:r>
              <a:rPr lang="de-DE" sz="900" spc="-45" dirty="0">
                <a:cs typeface="Arial"/>
              </a:rPr>
              <a:t>Der jüngere Jahrgang besteht aus ca. 20 Spieler und trainiert von    09:00 – 11:00 Uhr. </a:t>
            </a:r>
          </a:p>
          <a:p>
            <a:pPr marL="12700" marR="73025">
              <a:lnSpc>
                <a:spcPct val="111900"/>
              </a:lnSpc>
              <a:spcBef>
                <a:spcPts val="985"/>
              </a:spcBef>
            </a:pPr>
            <a:r>
              <a:rPr lang="de-DE" sz="900" spc="-45" dirty="0">
                <a:cs typeface="Arial"/>
              </a:rPr>
              <a:t>Der ältere Jahrgang besteht aus ca. 20 Spieler und trainiert von 11:00 – 13:00 Uhr.</a:t>
            </a:r>
          </a:p>
          <a:p>
            <a:pPr marL="12700" marR="73025">
              <a:lnSpc>
                <a:spcPct val="111900"/>
              </a:lnSpc>
              <a:spcBef>
                <a:spcPts val="985"/>
              </a:spcBef>
            </a:pPr>
            <a:endParaRPr lang="de-DE" sz="900" spc="-45" dirty="0">
              <a:latin typeface="Arial"/>
              <a:cs typeface="Arial"/>
            </a:endParaRPr>
          </a:p>
          <a:p>
            <a:pPr marL="12700" marR="73025">
              <a:lnSpc>
                <a:spcPct val="111900"/>
              </a:lnSpc>
              <a:spcBef>
                <a:spcPts val="985"/>
              </a:spcBef>
            </a:pPr>
            <a:endParaRPr sz="900" dirty="0">
              <a:latin typeface="Arial"/>
              <a:cs typeface="Arial"/>
            </a:endParaRP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379B5CAD-0CE4-455A-9E79-9379F049E63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t>5</a:t>
            </a:fld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B1189C3B-F15C-4D30-A1EA-FE77351DC943}"/>
              </a:ext>
            </a:extLst>
          </p:cNvPr>
          <p:cNvSpPr/>
          <p:nvPr/>
        </p:nvSpPr>
        <p:spPr>
          <a:xfrm>
            <a:off x="293193" y="296697"/>
            <a:ext cx="1701132" cy="30462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Stützpunkttraining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815994" cy="8744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62900" y="235229"/>
            <a:ext cx="653415" cy="432434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indent="8890">
              <a:lnSpc>
                <a:spcPct val="82200"/>
              </a:lnSpc>
              <a:spcBef>
                <a:spcPts val="335"/>
              </a:spcBef>
            </a:pPr>
            <a:r>
              <a:rPr sz="1000" i="1" spc="5" dirty="0">
                <a:solidFill>
                  <a:srgbClr val="CF0030"/>
                </a:solidFill>
                <a:latin typeface="Times New Roman"/>
                <a:cs typeface="Times New Roman"/>
              </a:rPr>
              <a:t>Pf</a:t>
            </a:r>
            <a:r>
              <a:rPr sz="1000" i="1" spc="5" dirty="0">
                <a:latin typeface="Times New Roman"/>
                <a:cs typeface="Times New Roman"/>
              </a:rPr>
              <a:t>älzer  </a:t>
            </a:r>
            <a:r>
              <a:rPr sz="1000" spc="40" dirty="0">
                <a:solidFill>
                  <a:srgbClr val="CF0030"/>
                </a:solidFill>
                <a:latin typeface="Georgia"/>
                <a:cs typeface="Georgia"/>
              </a:rPr>
              <a:t>H</a:t>
            </a:r>
            <a:r>
              <a:rPr sz="1000" spc="130" dirty="0">
                <a:latin typeface="Georgia"/>
                <a:cs typeface="Georgia"/>
              </a:rPr>
              <a:t>a</a:t>
            </a:r>
            <a:r>
              <a:rPr sz="1000" spc="120" dirty="0">
                <a:latin typeface="Georgia"/>
                <a:cs typeface="Georgia"/>
              </a:rPr>
              <a:t>n</a:t>
            </a:r>
            <a:r>
              <a:rPr sz="1000" spc="110" dirty="0">
                <a:latin typeface="Georgia"/>
                <a:cs typeface="Georgia"/>
              </a:rPr>
              <a:t>d</a:t>
            </a:r>
            <a:r>
              <a:rPr sz="1000" spc="114" dirty="0">
                <a:latin typeface="Georgia"/>
                <a:cs typeface="Georgia"/>
              </a:rPr>
              <a:t>b</a:t>
            </a:r>
            <a:r>
              <a:rPr sz="1000" spc="130" dirty="0">
                <a:latin typeface="Georgia"/>
                <a:cs typeface="Georgia"/>
              </a:rPr>
              <a:t>a</a:t>
            </a:r>
            <a:r>
              <a:rPr sz="1000" spc="50" dirty="0">
                <a:latin typeface="Georgia"/>
                <a:cs typeface="Georgia"/>
              </a:rPr>
              <a:t>l</a:t>
            </a:r>
            <a:r>
              <a:rPr sz="1000" spc="55" dirty="0">
                <a:latin typeface="Georgia"/>
                <a:cs typeface="Georgia"/>
              </a:rPr>
              <a:t>l  </a:t>
            </a:r>
            <a:r>
              <a:rPr sz="1000" spc="110" dirty="0">
                <a:solidFill>
                  <a:srgbClr val="CF0030"/>
                </a:solidFill>
                <a:latin typeface="Georgia"/>
                <a:cs typeface="Georgia"/>
              </a:rPr>
              <a:t>V</a:t>
            </a:r>
            <a:r>
              <a:rPr sz="1000" spc="110" dirty="0">
                <a:latin typeface="Georgia"/>
                <a:cs typeface="Georgia"/>
              </a:rPr>
              <a:t>erband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61365" y="296697"/>
            <a:ext cx="462915" cy="335915"/>
          </a:xfrm>
          <a:custGeom>
            <a:avLst/>
            <a:gdLst/>
            <a:ahLst/>
            <a:cxnLst/>
            <a:rect l="l" t="t" r="r" b="b"/>
            <a:pathLst>
              <a:path w="462915" h="335915">
                <a:moveTo>
                  <a:pt x="462530" y="0"/>
                </a:moveTo>
                <a:lnTo>
                  <a:pt x="0" y="0"/>
                </a:lnTo>
                <a:lnTo>
                  <a:pt x="0" y="335343"/>
                </a:lnTo>
                <a:lnTo>
                  <a:pt x="462530" y="335343"/>
                </a:lnTo>
                <a:lnTo>
                  <a:pt x="462530" y="0"/>
                </a:lnTo>
                <a:close/>
              </a:path>
            </a:pathLst>
          </a:custGeom>
          <a:solidFill>
            <a:srgbClr val="CF9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8579" y="216001"/>
            <a:ext cx="393700" cy="144145"/>
          </a:xfrm>
          <a:custGeom>
            <a:avLst/>
            <a:gdLst/>
            <a:ahLst/>
            <a:cxnLst/>
            <a:rect l="l" t="t" r="r" b="b"/>
            <a:pathLst>
              <a:path w="393700" h="144145">
                <a:moveTo>
                  <a:pt x="380187" y="0"/>
                </a:moveTo>
                <a:lnTo>
                  <a:pt x="0" y="82143"/>
                </a:lnTo>
                <a:lnTo>
                  <a:pt x="13207" y="144056"/>
                </a:lnTo>
                <a:lnTo>
                  <a:pt x="393395" y="61912"/>
                </a:lnTo>
                <a:lnTo>
                  <a:pt x="380187" y="0"/>
                </a:lnTo>
                <a:close/>
              </a:path>
            </a:pathLst>
          </a:custGeom>
          <a:solidFill>
            <a:srgbClr val="CF00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6001" y="285635"/>
            <a:ext cx="151130" cy="376555"/>
          </a:xfrm>
          <a:custGeom>
            <a:avLst/>
            <a:gdLst/>
            <a:ahLst/>
            <a:cxnLst/>
            <a:rect l="l" t="t" r="r" b="b"/>
            <a:pathLst>
              <a:path w="151129" h="376555">
                <a:moveTo>
                  <a:pt x="66078" y="0"/>
                </a:moveTo>
                <a:lnTo>
                  <a:pt x="0" y="11747"/>
                </a:lnTo>
                <a:lnTo>
                  <a:pt x="84480" y="376059"/>
                </a:lnTo>
                <a:lnTo>
                  <a:pt x="150571" y="364312"/>
                </a:lnTo>
                <a:lnTo>
                  <a:pt x="66078" y="0"/>
                </a:lnTo>
                <a:close/>
              </a:path>
            </a:pathLst>
          </a:custGeom>
          <a:solidFill>
            <a:srgbClr val="CF00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3238" y="477392"/>
            <a:ext cx="334010" cy="194310"/>
          </a:xfrm>
          <a:custGeom>
            <a:avLst/>
            <a:gdLst/>
            <a:ahLst/>
            <a:cxnLst/>
            <a:rect l="l" t="t" r="r" b="b"/>
            <a:pathLst>
              <a:path w="334009" h="194309">
                <a:moveTo>
                  <a:pt x="128716" y="0"/>
                </a:moveTo>
                <a:lnTo>
                  <a:pt x="68583" y="9888"/>
                </a:lnTo>
                <a:lnTo>
                  <a:pt x="12866" y="57550"/>
                </a:lnTo>
                <a:lnTo>
                  <a:pt x="0" y="94674"/>
                </a:lnTo>
                <a:lnTo>
                  <a:pt x="4241" y="140195"/>
                </a:lnTo>
                <a:lnTo>
                  <a:pt x="30926" y="193763"/>
                </a:lnTo>
                <a:lnTo>
                  <a:pt x="82640" y="159753"/>
                </a:lnTo>
                <a:lnTo>
                  <a:pt x="70365" y="139306"/>
                </a:lnTo>
                <a:lnTo>
                  <a:pt x="60753" y="113526"/>
                </a:lnTo>
                <a:lnTo>
                  <a:pt x="66336" y="86949"/>
                </a:lnTo>
                <a:lnTo>
                  <a:pt x="99645" y="64109"/>
                </a:lnTo>
                <a:lnTo>
                  <a:pt x="128009" y="63398"/>
                </a:lnTo>
                <a:lnTo>
                  <a:pt x="306102" y="63398"/>
                </a:lnTo>
                <a:lnTo>
                  <a:pt x="328454" y="37575"/>
                </a:lnTo>
                <a:lnTo>
                  <a:pt x="228600" y="37575"/>
                </a:lnTo>
                <a:lnTo>
                  <a:pt x="198983" y="26499"/>
                </a:lnTo>
                <a:lnTo>
                  <a:pt x="165715" y="10352"/>
                </a:lnTo>
                <a:lnTo>
                  <a:pt x="128716" y="0"/>
                </a:lnTo>
                <a:close/>
              </a:path>
              <a:path w="334009" h="194309">
                <a:moveTo>
                  <a:pt x="306102" y="63398"/>
                </a:moveTo>
                <a:lnTo>
                  <a:pt x="128009" y="63398"/>
                </a:lnTo>
                <a:lnTo>
                  <a:pt x="154883" y="71570"/>
                </a:lnTo>
                <a:lnTo>
                  <a:pt x="181134" y="83707"/>
                </a:lnTo>
                <a:lnTo>
                  <a:pt x="207631" y="94894"/>
                </a:lnTo>
                <a:lnTo>
                  <a:pt x="235243" y="100213"/>
                </a:lnTo>
                <a:lnTo>
                  <a:pt x="264838" y="94749"/>
                </a:lnTo>
                <a:lnTo>
                  <a:pt x="297285" y="73583"/>
                </a:lnTo>
                <a:lnTo>
                  <a:pt x="306102" y="63398"/>
                </a:lnTo>
                <a:close/>
              </a:path>
              <a:path w="334009" h="194309">
                <a:moveTo>
                  <a:pt x="277199" y="1054"/>
                </a:moveTo>
                <a:lnTo>
                  <a:pt x="254645" y="32715"/>
                </a:lnTo>
                <a:lnTo>
                  <a:pt x="228600" y="37575"/>
                </a:lnTo>
                <a:lnTo>
                  <a:pt x="328454" y="37575"/>
                </a:lnTo>
                <a:lnTo>
                  <a:pt x="333452" y="31800"/>
                </a:lnTo>
                <a:lnTo>
                  <a:pt x="277199" y="10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71259" y="335099"/>
            <a:ext cx="348615" cy="132715"/>
          </a:xfrm>
          <a:custGeom>
            <a:avLst/>
            <a:gdLst/>
            <a:ahLst/>
            <a:cxnLst/>
            <a:rect l="l" t="t" r="r" b="b"/>
            <a:pathLst>
              <a:path w="348615" h="132715">
                <a:moveTo>
                  <a:pt x="65379" y="13820"/>
                </a:moveTo>
                <a:lnTo>
                  <a:pt x="0" y="36883"/>
                </a:lnTo>
                <a:lnTo>
                  <a:pt x="39316" y="88740"/>
                </a:lnTo>
                <a:lnTo>
                  <a:pt x="79425" y="119356"/>
                </a:lnTo>
                <a:lnTo>
                  <a:pt x="119480" y="132594"/>
                </a:lnTo>
                <a:lnTo>
                  <a:pt x="158633" y="132319"/>
                </a:lnTo>
                <a:lnTo>
                  <a:pt x="196036" y="122393"/>
                </a:lnTo>
                <a:lnTo>
                  <a:pt x="230844" y="106679"/>
                </a:lnTo>
                <a:lnTo>
                  <a:pt x="262209" y="89042"/>
                </a:lnTo>
                <a:lnTo>
                  <a:pt x="289284" y="73345"/>
                </a:lnTo>
                <a:lnTo>
                  <a:pt x="297657" y="69150"/>
                </a:lnTo>
                <a:lnTo>
                  <a:pt x="154047" y="69116"/>
                </a:lnTo>
                <a:lnTo>
                  <a:pt x="125635" y="65627"/>
                </a:lnTo>
                <a:lnTo>
                  <a:pt x="96177" y="48379"/>
                </a:lnTo>
                <a:lnTo>
                  <a:pt x="65379" y="13820"/>
                </a:lnTo>
                <a:close/>
              </a:path>
              <a:path w="348615" h="132715">
                <a:moveTo>
                  <a:pt x="318928" y="0"/>
                </a:moveTo>
                <a:lnTo>
                  <a:pt x="290648" y="4482"/>
                </a:lnTo>
                <a:lnTo>
                  <a:pt x="263079" y="16514"/>
                </a:lnTo>
                <a:lnTo>
                  <a:pt x="235926" y="32546"/>
                </a:lnTo>
                <a:lnTo>
                  <a:pt x="208899" y="49024"/>
                </a:lnTo>
                <a:lnTo>
                  <a:pt x="181703" y="62398"/>
                </a:lnTo>
                <a:lnTo>
                  <a:pt x="154047" y="69116"/>
                </a:lnTo>
                <a:lnTo>
                  <a:pt x="297758" y="69116"/>
                </a:lnTo>
                <a:lnTo>
                  <a:pt x="304424" y="66861"/>
                </a:lnTo>
                <a:lnTo>
                  <a:pt x="311998" y="65572"/>
                </a:lnTo>
                <a:lnTo>
                  <a:pt x="322795" y="64378"/>
                </a:lnTo>
                <a:lnTo>
                  <a:pt x="348212" y="6619"/>
                </a:lnTo>
                <a:lnTo>
                  <a:pt x="3189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78383" y="267030"/>
            <a:ext cx="100926" cy="10092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32181" y="240156"/>
            <a:ext cx="100203" cy="1002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82282" y="1565253"/>
            <a:ext cx="2719705" cy="40201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91465">
              <a:lnSpc>
                <a:spcPct val="111900"/>
              </a:lnSpc>
              <a:spcBef>
                <a:spcPts val="100"/>
              </a:spcBef>
            </a:pPr>
            <a:r>
              <a:rPr lang="de-DE" sz="900" b="1" u="sng" spc="-50" dirty="0">
                <a:highlight>
                  <a:srgbClr val="FFFF00"/>
                </a:highlight>
                <a:uFill>
                  <a:solidFill>
                    <a:srgbClr val="003399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Zentrale Auswahl</a:t>
            </a:r>
          </a:p>
          <a:p>
            <a:pPr marL="12700" marR="291465">
              <a:lnSpc>
                <a:spcPct val="111900"/>
              </a:lnSpc>
              <a:spcBef>
                <a:spcPts val="100"/>
              </a:spcBef>
            </a:pPr>
            <a:endParaRPr lang="de-DE" sz="900" b="1" u="sng" spc="-50" dirty="0">
              <a:highlight>
                <a:srgbClr val="FFFF00"/>
              </a:highlight>
              <a:uFill>
                <a:solidFill>
                  <a:srgbClr val="003399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91465">
              <a:lnSpc>
                <a:spcPct val="111900"/>
              </a:lnSpc>
              <a:spcBef>
                <a:spcPts val="100"/>
              </a:spcBef>
            </a:pPr>
            <a:endParaRPr lang="de-DE" sz="9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lang="de-DE" sz="900" dirty="0">
                <a:cs typeface="Arial" panose="020B0604020202020204" pitchFamily="34" charset="0"/>
              </a:rPr>
              <a:t>Die Zentrale Auswahl besteht aus dem ersten und zweiten Jahrgang der C-Jugend. 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de-DE" sz="900" dirty="0"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lang="de-DE" sz="900" dirty="0">
                <a:cs typeface="Arial" panose="020B0604020202020204" pitchFamily="34" charset="0"/>
              </a:rPr>
              <a:t>Nachdem das 2. Jahr im Stützpunkttraining beendet wurde, werden aus allen drei Stützpunkten ca. 25 Spieler für die Zentrale Auswahl gesichtet. 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de-DE" sz="900" dirty="0"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lang="de-DE" sz="900" dirty="0">
                <a:cs typeface="Arial" panose="020B0604020202020204" pitchFamily="34" charset="0"/>
              </a:rPr>
              <a:t>Das Training der Zentralen Auswahl findet immer mittwochs in der Zeit von 17:30 – 21:00 statt.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de-DE" sz="900" dirty="0"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lang="de-DE" sz="900" dirty="0">
                <a:cs typeface="Arial" panose="020B0604020202020204" pitchFamily="34" charset="0"/>
              </a:rPr>
              <a:t>Junger Jahrgang:   17:30 – 19:45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lang="de-DE" sz="900" dirty="0">
                <a:cs typeface="Arial" panose="020B0604020202020204" pitchFamily="34" charset="0"/>
              </a:rPr>
              <a:t>Älterer Jahrgang:  18:45 – 21:00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de-DE" sz="900" dirty="0"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lang="de-DE" sz="900" dirty="0">
                <a:cs typeface="Arial" panose="020B0604020202020204" pitchFamily="34" charset="0"/>
              </a:rPr>
              <a:t>Das Training findet in der Pfalzhalle in Haßloch statt.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de-DE" sz="900" dirty="0"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lang="de-DE" sz="900" dirty="0">
                <a:cs typeface="Arial" panose="020B0604020202020204" pitchFamily="34" charset="0"/>
              </a:rPr>
              <a:t>Während der 2-jährigen Trainingsphase werden Spiel- und Turniermaßnahmen gegen andere Landesverbände durchgeführt. 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de-DE" sz="9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de-DE" sz="9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de-DE" sz="9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de-DE" sz="9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de-DE" sz="9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de-DE" sz="9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50" dirty="0">
              <a:latin typeface="Times New Roman"/>
              <a:cs typeface="Times New Roman"/>
            </a:endParaRP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19E8D40A-3C35-4489-A9CA-903AFB9D105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t>6</a:t>
            </a:fld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C231376C-B898-4723-A018-7313B9A4CDFE}"/>
              </a:ext>
            </a:extLst>
          </p:cNvPr>
          <p:cNvSpPr/>
          <p:nvPr/>
        </p:nvSpPr>
        <p:spPr>
          <a:xfrm>
            <a:off x="1742133" y="267030"/>
            <a:ext cx="1806501" cy="30751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Zentrale Pfalzauswahl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815994" cy="8744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948939" y="235229"/>
            <a:ext cx="653415" cy="432434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indent="8890">
              <a:lnSpc>
                <a:spcPct val="82200"/>
              </a:lnSpc>
              <a:spcBef>
                <a:spcPts val="335"/>
              </a:spcBef>
            </a:pPr>
            <a:r>
              <a:rPr sz="1000" i="1" spc="5" dirty="0">
                <a:solidFill>
                  <a:srgbClr val="CF0030"/>
                </a:solidFill>
                <a:latin typeface="Times New Roman"/>
                <a:cs typeface="Times New Roman"/>
              </a:rPr>
              <a:t>Pf</a:t>
            </a:r>
            <a:r>
              <a:rPr sz="1000" i="1" spc="5" dirty="0">
                <a:latin typeface="Times New Roman"/>
                <a:cs typeface="Times New Roman"/>
              </a:rPr>
              <a:t>älzer  </a:t>
            </a:r>
            <a:r>
              <a:rPr sz="1000" spc="40" dirty="0">
                <a:solidFill>
                  <a:srgbClr val="CF0030"/>
                </a:solidFill>
                <a:latin typeface="Georgia"/>
                <a:cs typeface="Georgia"/>
              </a:rPr>
              <a:t>H</a:t>
            </a:r>
            <a:r>
              <a:rPr sz="1000" spc="130" dirty="0">
                <a:latin typeface="Georgia"/>
                <a:cs typeface="Georgia"/>
              </a:rPr>
              <a:t>a</a:t>
            </a:r>
            <a:r>
              <a:rPr sz="1000" spc="120" dirty="0">
                <a:latin typeface="Georgia"/>
                <a:cs typeface="Georgia"/>
              </a:rPr>
              <a:t>n</a:t>
            </a:r>
            <a:r>
              <a:rPr sz="1000" spc="110" dirty="0">
                <a:latin typeface="Georgia"/>
                <a:cs typeface="Georgia"/>
              </a:rPr>
              <a:t>d</a:t>
            </a:r>
            <a:r>
              <a:rPr sz="1000" spc="114" dirty="0">
                <a:latin typeface="Georgia"/>
                <a:cs typeface="Georgia"/>
              </a:rPr>
              <a:t>b</a:t>
            </a:r>
            <a:r>
              <a:rPr sz="1000" spc="130" dirty="0">
                <a:latin typeface="Georgia"/>
                <a:cs typeface="Georgia"/>
              </a:rPr>
              <a:t>a</a:t>
            </a:r>
            <a:r>
              <a:rPr sz="1000" spc="50" dirty="0">
                <a:latin typeface="Georgia"/>
                <a:cs typeface="Georgia"/>
              </a:rPr>
              <a:t>l</a:t>
            </a:r>
            <a:r>
              <a:rPr sz="1000" spc="55" dirty="0">
                <a:latin typeface="Georgia"/>
                <a:cs typeface="Georgia"/>
              </a:rPr>
              <a:t>l  </a:t>
            </a:r>
            <a:r>
              <a:rPr sz="1000" spc="110" dirty="0">
                <a:solidFill>
                  <a:srgbClr val="CF0030"/>
                </a:solidFill>
                <a:latin typeface="Georgia"/>
                <a:cs typeface="Georgia"/>
              </a:rPr>
              <a:t>V</a:t>
            </a:r>
            <a:r>
              <a:rPr sz="1000" spc="110" dirty="0">
                <a:latin typeface="Georgia"/>
                <a:cs typeface="Georgia"/>
              </a:rPr>
              <a:t>erband</a:t>
            </a:r>
            <a:endParaRPr sz="10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47404" y="296697"/>
            <a:ext cx="462915" cy="335915"/>
          </a:xfrm>
          <a:custGeom>
            <a:avLst/>
            <a:gdLst/>
            <a:ahLst/>
            <a:cxnLst/>
            <a:rect l="l" t="t" r="r" b="b"/>
            <a:pathLst>
              <a:path w="462914" h="335915">
                <a:moveTo>
                  <a:pt x="462534" y="0"/>
                </a:moveTo>
                <a:lnTo>
                  <a:pt x="0" y="0"/>
                </a:lnTo>
                <a:lnTo>
                  <a:pt x="0" y="335343"/>
                </a:lnTo>
                <a:lnTo>
                  <a:pt x="462534" y="335343"/>
                </a:lnTo>
                <a:lnTo>
                  <a:pt x="462534" y="0"/>
                </a:lnTo>
                <a:close/>
              </a:path>
            </a:pathLst>
          </a:custGeom>
          <a:solidFill>
            <a:srgbClr val="CF9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04617" y="216001"/>
            <a:ext cx="393700" cy="144145"/>
          </a:xfrm>
          <a:custGeom>
            <a:avLst/>
            <a:gdLst/>
            <a:ahLst/>
            <a:cxnLst/>
            <a:rect l="l" t="t" r="r" b="b"/>
            <a:pathLst>
              <a:path w="393700" h="144145">
                <a:moveTo>
                  <a:pt x="380187" y="0"/>
                </a:moveTo>
                <a:lnTo>
                  <a:pt x="0" y="82143"/>
                </a:lnTo>
                <a:lnTo>
                  <a:pt x="13207" y="144056"/>
                </a:lnTo>
                <a:lnTo>
                  <a:pt x="393395" y="61912"/>
                </a:lnTo>
                <a:lnTo>
                  <a:pt x="380187" y="0"/>
                </a:lnTo>
                <a:close/>
              </a:path>
            </a:pathLst>
          </a:custGeom>
          <a:solidFill>
            <a:srgbClr val="CF00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02039" y="285635"/>
            <a:ext cx="151130" cy="376555"/>
          </a:xfrm>
          <a:custGeom>
            <a:avLst/>
            <a:gdLst/>
            <a:ahLst/>
            <a:cxnLst/>
            <a:rect l="l" t="t" r="r" b="b"/>
            <a:pathLst>
              <a:path w="151130" h="376555">
                <a:moveTo>
                  <a:pt x="66078" y="0"/>
                </a:moveTo>
                <a:lnTo>
                  <a:pt x="0" y="11747"/>
                </a:lnTo>
                <a:lnTo>
                  <a:pt x="84480" y="376059"/>
                </a:lnTo>
                <a:lnTo>
                  <a:pt x="150571" y="364312"/>
                </a:lnTo>
                <a:lnTo>
                  <a:pt x="66078" y="0"/>
                </a:lnTo>
                <a:close/>
              </a:path>
            </a:pathLst>
          </a:custGeom>
          <a:solidFill>
            <a:srgbClr val="CF00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09282" y="477392"/>
            <a:ext cx="334010" cy="194310"/>
          </a:xfrm>
          <a:custGeom>
            <a:avLst/>
            <a:gdLst/>
            <a:ahLst/>
            <a:cxnLst/>
            <a:rect l="l" t="t" r="r" b="b"/>
            <a:pathLst>
              <a:path w="334010" h="194309">
                <a:moveTo>
                  <a:pt x="128710" y="0"/>
                </a:moveTo>
                <a:lnTo>
                  <a:pt x="68579" y="9888"/>
                </a:lnTo>
                <a:lnTo>
                  <a:pt x="12865" y="57550"/>
                </a:lnTo>
                <a:lnTo>
                  <a:pt x="0" y="94674"/>
                </a:lnTo>
                <a:lnTo>
                  <a:pt x="4240" y="140195"/>
                </a:lnTo>
                <a:lnTo>
                  <a:pt x="30920" y="193763"/>
                </a:lnTo>
                <a:lnTo>
                  <a:pt x="82647" y="159753"/>
                </a:lnTo>
                <a:lnTo>
                  <a:pt x="70365" y="139306"/>
                </a:lnTo>
                <a:lnTo>
                  <a:pt x="60749" y="113526"/>
                </a:lnTo>
                <a:lnTo>
                  <a:pt x="66331" y="86949"/>
                </a:lnTo>
                <a:lnTo>
                  <a:pt x="99640" y="64109"/>
                </a:lnTo>
                <a:lnTo>
                  <a:pt x="128004" y="63398"/>
                </a:lnTo>
                <a:lnTo>
                  <a:pt x="306097" y="63398"/>
                </a:lnTo>
                <a:lnTo>
                  <a:pt x="328449" y="37575"/>
                </a:lnTo>
                <a:lnTo>
                  <a:pt x="228597" y="37575"/>
                </a:lnTo>
                <a:lnTo>
                  <a:pt x="198983" y="26499"/>
                </a:lnTo>
                <a:lnTo>
                  <a:pt x="165714" y="10352"/>
                </a:lnTo>
                <a:lnTo>
                  <a:pt x="128710" y="0"/>
                </a:lnTo>
                <a:close/>
              </a:path>
              <a:path w="334010" h="194309">
                <a:moveTo>
                  <a:pt x="306097" y="63398"/>
                </a:moveTo>
                <a:lnTo>
                  <a:pt x="128004" y="63398"/>
                </a:lnTo>
                <a:lnTo>
                  <a:pt x="154878" y="71570"/>
                </a:lnTo>
                <a:lnTo>
                  <a:pt x="181130" y="83707"/>
                </a:lnTo>
                <a:lnTo>
                  <a:pt x="207628" y="94894"/>
                </a:lnTo>
                <a:lnTo>
                  <a:pt x="235240" y="100213"/>
                </a:lnTo>
                <a:lnTo>
                  <a:pt x="264835" y="94749"/>
                </a:lnTo>
                <a:lnTo>
                  <a:pt x="297282" y="73583"/>
                </a:lnTo>
                <a:lnTo>
                  <a:pt x="306097" y="63398"/>
                </a:lnTo>
                <a:close/>
              </a:path>
              <a:path w="334010" h="194309">
                <a:moveTo>
                  <a:pt x="277199" y="1054"/>
                </a:moveTo>
                <a:lnTo>
                  <a:pt x="254642" y="32715"/>
                </a:lnTo>
                <a:lnTo>
                  <a:pt x="228597" y="37575"/>
                </a:lnTo>
                <a:lnTo>
                  <a:pt x="328449" y="37575"/>
                </a:lnTo>
                <a:lnTo>
                  <a:pt x="333447" y="31800"/>
                </a:lnTo>
                <a:lnTo>
                  <a:pt x="277199" y="10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557297" y="335099"/>
            <a:ext cx="348615" cy="132715"/>
          </a:xfrm>
          <a:custGeom>
            <a:avLst/>
            <a:gdLst/>
            <a:ahLst/>
            <a:cxnLst/>
            <a:rect l="l" t="t" r="r" b="b"/>
            <a:pathLst>
              <a:path w="348614" h="132715">
                <a:moveTo>
                  <a:pt x="65379" y="13820"/>
                </a:moveTo>
                <a:lnTo>
                  <a:pt x="0" y="36883"/>
                </a:lnTo>
                <a:lnTo>
                  <a:pt x="39316" y="88740"/>
                </a:lnTo>
                <a:lnTo>
                  <a:pt x="79425" y="119356"/>
                </a:lnTo>
                <a:lnTo>
                  <a:pt x="119480" y="132594"/>
                </a:lnTo>
                <a:lnTo>
                  <a:pt x="158632" y="132319"/>
                </a:lnTo>
                <a:lnTo>
                  <a:pt x="196035" y="122393"/>
                </a:lnTo>
                <a:lnTo>
                  <a:pt x="230843" y="106679"/>
                </a:lnTo>
                <a:lnTo>
                  <a:pt x="262207" y="89042"/>
                </a:lnTo>
                <a:lnTo>
                  <a:pt x="289280" y="73345"/>
                </a:lnTo>
                <a:lnTo>
                  <a:pt x="297655" y="69150"/>
                </a:lnTo>
                <a:lnTo>
                  <a:pt x="154046" y="69116"/>
                </a:lnTo>
                <a:lnTo>
                  <a:pt x="125635" y="65627"/>
                </a:lnTo>
                <a:lnTo>
                  <a:pt x="96177" y="48379"/>
                </a:lnTo>
                <a:lnTo>
                  <a:pt x="65379" y="13820"/>
                </a:lnTo>
                <a:close/>
              </a:path>
              <a:path w="348614" h="132715">
                <a:moveTo>
                  <a:pt x="318926" y="0"/>
                </a:moveTo>
                <a:lnTo>
                  <a:pt x="290646" y="4482"/>
                </a:lnTo>
                <a:lnTo>
                  <a:pt x="263077" y="16514"/>
                </a:lnTo>
                <a:lnTo>
                  <a:pt x="235926" y="32546"/>
                </a:lnTo>
                <a:lnTo>
                  <a:pt x="208899" y="49024"/>
                </a:lnTo>
                <a:lnTo>
                  <a:pt x="181703" y="62398"/>
                </a:lnTo>
                <a:lnTo>
                  <a:pt x="154046" y="69116"/>
                </a:lnTo>
                <a:lnTo>
                  <a:pt x="297756" y="69116"/>
                </a:lnTo>
                <a:lnTo>
                  <a:pt x="304423" y="66861"/>
                </a:lnTo>
                <a:lnTo>
                  <a:pt x="311999" y="65572"/>
                </a:lnTo>
                <a:lnTo>
                  <a:pt x="322795" y="64378"/>
                </a:lnTo>
                <a:lnTo>
                  <a:pt x="348208" y="6619"/>
                </a:lnTo>
                <a:lnTo>
                  <a:pt x="31892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64434" y="267030"/>
            <a:ext cx="100914" cy="10092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518219" y="240156"/>
            <a:ext cx="100202" cy="1002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33400" y="1259282"/>
            <a:ext cx="2835910" cy="38908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e-DE" sz="900" b="1" u="sng" spc="-45" dirty="0">
                <a:highlight>
                  <a:srgbClr val="FFFF00"/>
                </a:highlight>
                <a:uFill>
                  <a:solidFill>
                    <a:srgbClr val="003399"/>
                  </a:solidFill>
                </a:uFill>
                <a:cs typeface="Arial" panose="020B0604020202020204" pitchFamily="34" charset="0"/>
              </a:rPr>
              <a:t>Rheinland-Pfalz Auswahl (RLP)</a:t>
            </a:r>
            <a:endParaRPr sz="900" dirty="0">
              <a:highlight>
                <a:srgbClr val="FFFF00"/>
              </a:highlight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00" dirty="0"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de-DE" sz="900" spc="-65" dirty="0">
                <a:solidFill>
                  <a:srgbClr val="2B2929"/>
                </a:solidFill>
                <a:cs typeface="Arial" panose="020B0604020202020204" pitchFamily="34" charset="0"/>
              </a:rPr>
              <a:t>Die Rheinland-Pfalz Auswahl wird von den Verbänden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lang="de-DE" sz="900" spc="-65" dirty="0">
              <a:solidFill>
                <a:srgbClr val="2B2929"/>
              </a:solidFill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de-DE" sz="900" spc="-65" dirty="0">
                <a:solidFill>
                  <a:srgbClr val="2B2929"/>
                </a:solidFill>
                <a:cs typeface="Arial" panose="020B0604020202020204" pitchFamily="34" charset="0"/>
              </a:rPr>
              <a:t>Rheinland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de-DE" sz="900" spc="-65" dirty="0">
                <a:solidFill>
                  <a:srgbClr val="2B2929"/>
                </a:solidFill>
                <a:cs typeface="Arial" panose="020B0604020202020204" pitchFamily="34" charset="0"/>
              </a:rPr>
              <a:t>Rheinhessen u.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de-DE" sz="900" spc="-65" dirty="0">
                <a:solidFill>
                  <a:srgbClr val="2B2929"/>
                </a:solidFill>
                <a:cs typeface="Arial" panose="020B0604020202020204" pitchFamily="34" charset="0"/>
              </a:rPr>
              <a:t>Pfalz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lang="de-DE" sz="900" spc="-65" dirty="0">
              <a:solidFill>
                <a:srgbClr val="2B2929"/>
              </a:solidFill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de-DE" sz="900" spc="-65" dirty="0">
                <a:solidFill>
                  <a:srgbClr val="2B2929"/>
                </a:solidFill>
                <a:cs typeface="Arial" panose="020B0604020202020204" pitchFamily="34" charset="0"/>
              </a:rPr>
              <a:t>gebildet.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lang="de-DE" sz="900" spc="-65" dirty="0">
              <a:solidFill>
                <a:srgbClr val="2B2929"/>
              </a:solidFill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de-DE" sz="900" spc="-65" dirty="0">
                <a:solidFill>
                  <a:srgbClr val="2B2929"/>
                </a:solidFill>
                <a:cs typeface="Arial" panose="020B0604020202020204" pitchFamily="34" charset="0"/>
              </a:rPr>
              <a:t>Jeder Verband betreibt einen RLP-Stützpunkt. Dieses Stützpunkttraining in der Pfalz findet regelmäßig vierzehntägig freitags in der Zeit von 17:30 – 20:30 Uhr statt.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lang="de-DE" sz="900" spc="-65" dirty="0">
              <a:solidFill>
                <a:srgbClr val="2B2929"/>
              </a:solidFill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de-DE" sz="900" spc="-65" dirty="0">
                <a:solidFill>
                  <a:srgbClr val="2B2929"/>
                </a:solidFill>
                <a:cs typeface="Arial" panose="020B0604020202020204" pitchFamily="34" charset="0"/>
              </a:rPr>
              <a:t>Junger Jahrgang:     17:30 – 20:30 Uhr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de-DE" sz="900" spc="-65" dirty="0">
                <a:solidFill>
                  <a:srgbClr val="2B2929"/>
                </a:solidFill>
                <a:cs typeface="Arial" panose="020B0604020202020204" pitchFamily="34" charset="0"/>
              </a:rPr>
              <a:t>Älterer Jahrgang:      18:30 – 20:30 Uhr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lang="de-DE" sz="900" spc="-65" dirty="0">
              <a:solidFill>
                <a:srgbClr val="2B2929"/>
              </a:solidFill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de-DE" sz="900" spc="-65" dirty="0">
                <a:solidFill>
                  <a:srgbClr val="2B2929"/>
                </a:solidFill>
                <a:cs typeface="Arial" panose="020B0604020202020204" pitchFamily="34" charset="0"/>
              </a:rPr>
              <a:t>Weiterhin werden Maßnahmen im Rahmen von Ganztageslehrgängen und Zwei-Tages-Lehrgängen auf Rheinland-Pfalz-Ebene durchgeführt. 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lang="de-DE" sz="900" spc="-65" dirty="0">
              <a:solidFill>
                <a:srgbClr val="2B2929"/>
              </a:solidFill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de-DE" sz="900" spc="-65" dirty="0">
                <a:solidFill>
                  <a:srgbClr val="2B2929"/>
                </a:solidFill>
                <a:cs typeface="Arial" panose="020B0604020202020204" pitchFamily="34" charset="0"/>
              </a:rPr>
              <a:t>Nach 13 Monaten folgt das erste Highlight mit der DHB-Sichtung.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de-DE" sz="900" spc="-65" dirty="0">
                <a:solidFill>
                  <a:srgbClr val="2B2929"/>
                </a:solidFill>
                <a:cs typeface="Arial" panose="020B0604020202020204" pitchFamily="34" charset="0"/>
              </a:rPr>
              <a:t>Zum Abschluss der RLP-Auswahl findet der Deutschland-Cup in Berlin statt.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lang="de-DE" sz="900" spc="-65" dirty="0">
              <a:solidFill>
                <a:srgbClr val="2B2929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lang="de-DE" sz="900" spc="-65" dirty="0">
              <a:solidFill>
                <a:srgbClr val="2B2929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lang="de-DE" sz="900" spc="-65" dirty="0">
              <a:solidFill>
                <a:srgbClr val="2B2929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sz="900" dirty="0">
              <a:latin typeface="Arial"/>
              <a:cs typeface="Arial"/>
            </a:endParaRP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8C649EC3-90AE-443A-83A9-EDA313ED593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t>7</a:t>
            </a:fld>
            <a:endParaRPr lang="de-DE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E7543BD4-EF9D-4F12-930E-240E55F4B2BF}"/>
              </a:ext>
            </a:extLst>
          </p:cNvPr>
          <p:cNvSpPr/>
          <p:nvPr/>
        </p:nvSpPr>
        <p:spPr>
          <a:xfrm>
            <a:off x="310857" y="292309"/>
            <a:ext cx="1883599" cy="34030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Rheinland-Pfalz Auswahl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465</Words>
  <Application>Microsoft Office PowerPoint</Application>
  <PresentationFormat>Benutzerdefiniert</PresentationFormat>
  <Paragraphs>114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Calibri</vt:lpstr>
      <vt:lpstr>Georgia</vt:lpstr>
      <vt:lpstr>Times New Roman</vt:lpstr>
      <vt:lpstr>Trebuchet MS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Unbenannt-1</dc:title>
  <dc:creator>Sascha</dc:creator>
  <cp:lastModifiedBy>Schnurr, Pascal</cp:lastModifiedBy>
  <cp:revision>68</cp:revision>
  <dcterms:created xsi:type="dcterms:W3CDTF">2019-10-25T08:36:17Z</dcterms:created>
  <dcterms:modified xsi:type="dcterms:W3CDTF">2020-03-05T06:15:06Z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2014-05-05T00:00:00Z</vt:filetime>
  </property>
  <property fmtid="{D5CDD505-2E9C-101B-9397-08002B2CF9AE}" pid="3" name="Creator">
    <vt:lpwstr>CorelDRAW X6</vt:lpwstr>
  </property>
  <property fmtid="{D5CDD505-2E9C-101B-9397-08002B2CF9AE}" pid="4" name="LastSaved">
    <vt:filetime>2019-10-25T00:00:00Z</vt:filetime>
  </property>
</Properties>
</file>